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57" r:id="rId3"/>
    <p:sldId id="266" r:id="rId4"/>
    <p:sldId id="346" r:id="rId5"/>
    <p:sldId id="347" r:id="rId6"/>
    <p:sldId id="348" r:id="rId7"/>
    <p:sldId id="349" r:id="rId8"/>
    <p:sldId id="350" r:id="rId9"/>
    <p:sldId id="351" r:id="rId10"/>
    <p:sldId id="268" r:id="rId11"/>
    <p:sldId id="294" r:id="rId12"/>
    <p:sldId id="295" r:id="rId13"/>
    <p:sldId id="296" r:id="rId14"/>
    <p:sldId id="297" r:id="rId15"/>
    <p:sldId id="298" r:id="rId16"/>
    <p:sldId id="299" r:id="rId17"/>
    <p:sldId id="300" r:id="rId18"/>
    <p:sldId id="341" r:id="rId19"/>
    <p:sldId id="343" r:id="rId20"/>
    <p:sldId id="344" r:id="rId21"/>
    <p:sldId id="301" r:id="rId22"/>
    <p:sldId id="345" r:id="rId23"/>
    <p:sldId id="303" r:id="rId24"/>
    <p:sldId id="304" r:id="rId25"/>
    <p:sldId id="307" r:id="rId26"/>
    <p:sldId id="305" r:id="rId27"/>
    <p:sldId id="308" r:id="rId28"/>
    <p:sldId id="309" r:id="rId29"/>
    <p:sldId id="310" r:id="rId30"/>
    <p:sldId id="311" r:id="rId31"/>
    <p:sldId id="312" r:id="rId32"/>
    <p:sldId id="313" r:id="rId33"/>
    <p:sldId id="306" r:id="rId34"/>
    <p:sldId id="314" r:id="rId35"/>
    <p:sldId id="316" r:id="rId36"/>
    <p:sldId id="317" r:id="rId37"/>
    <p:sldId id="318" r:id="rId38"/>
    <p:sldId id="319" r:id="rId39"/>
    <p:sldId id="320" r:id="rId40"/>
    <p:sldId id="321" r:id="rId41"/>
    <p:sldId id="322" r:id="rId42"/>
    <p:sldId id="315" r:id="rId43"/>
    <p:sldId id="342" r:id="rId44"/>
    <p:sldId id="275" r:id="rId45"/>
    <p:sldId id="323" r:id="rId46"/>
    <p:sldId id="325" r:id="rId47"/>
    <p:sldId id="326" r:id="rId48"/>
    <p:sldId id="327" r:id="rId49"/>
    <p:sldId id="333" r:id="rId50"/>
    <p:sldId id="360" r:id="rId51"/>
    <p:sldId id="361" r:id="rId52"/>
    <p:sldId id="355" r:id="rId53"/>
    <p:sldId id="352" r:id="rId54"/>
    <p:sldId id="358" r:id="rId55"/>
    <p:sldId id="362" r:id="rId56"/>
    <p:sldId id="357" r:id="rId57"/>
    <p:sldId id="353" r:id="rId58"/>
    <p:sldId id="359" r:id="rId59"/>
    <p:sldId id="329" r:id="rId60"/>
    <p:sldId id="336" r:id="rId61"/>
    <p:sldId id="334" r:id="rId62"/>
    <p:sldId id="337" r:id="rId63"/>
    <p:sldId id="331" r:id="rId64"/>
    <p:sldId id="338" r:id="rId65"/>
    <p:sldId id="339" r:id="rId66"/>
    <p:sldId id="276" r:id="rId67"/>
    <p:sldId id="332" r:id="rId68"/>
    <p:sldId id="293" r:id="rId69"/>
    <p:sldId id="363" r:id="rId70"/>
    <p:sldId id="364" r:id="rId71"/>
    <p:sldId id="366" r:id="rId72"/>
    <p:sldId id="367" r:id="rId73"/>
    <p:sldId id="368" r:id="rId74"/>
    <p:sldId id="369" r:id="rId75"/>
    <p:sldId id="370" r:id="rId76"/>
    <p:sldId id="371" r:id="rId77"/>
    <p:sldId id="372" r:id="rId78"/>
    <p:sldId id="292" r:id="rId79"/>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0060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44" autoAdjust="0"/>
    <p:restoredTop sz="94660"/>
  </p:normalViewPr>
  <p:slideViewPr>
    <p:cSldViewPr snapToGrid="0" showGuides="1">
      <p:cViewPr varScale="1">
        <p:scale>
          <a:sx n="114" d="100"/>
          <a:sy n="114" d="100"/>
        </p:scale>
        <p:origin x="408"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TW" altLang="en-US"/>
              <a:t>按一下以編輯母片標題樣式</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TW" altLang="en-US"/>
              <a:t>按一下以編輯母片副標題樣式</a:t>
            </a:r>
            <a:endParaRPr lang="en-US" dirty="0"/>
          </a:p>
        </p:txBody>
      </p:sp>
      <p:sp>
        <p:nvSpPr>
          <p:cNvPr id="4" name="Date Placeholder 3"/>
          <p:cNvSpPr>
            <a:spLocks noGrp="1"/>
          </p:cNvSpPr>
          <p:nvPr>
            <p:ph type="dt" sz="half" idx="10"/>
          </p:nvPr>
        </p:nvSpPr>
        <p:spPr/>
        <p:txBody>
          <a:bodyPr/>
          <a:lstStyle/>
          <a:p>
            <a:fld id="{86AE8692-56C5-418C-8DBF-F74CC8FCCBF0}" type="datetimeFigureOut">
              <a:rPr lang="zh-TW" altLang="en-US" smtClean="0"/>
              <a:t>2020/11/30</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207B366D-033A-40E0-B546-4D1068A8F74A}" type="slidenum">
              <a:rPr lang="zh-TW" altLang="en-US" smtClean="0"/>
              <a:t>‹#›</a:t>
            </a:fld>
            <a:endParaRPr lang="zh-TW"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3102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86AE8692-56C5-418C-8DBF-F74CC8FCCBF0}" type="datetimeFigureOut">
              <a:rPr lang="zh-TW" altLang="en-US" smtClean="0"/>
              <a:t>2020/11/30</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3291812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86AE8692-56C5-418C-8DBF-F74CC8FCCBF0}" type="datetimeFigureOut">
              <a:rPr lang="zh-TW" altLang="en-US" smtClean="0"/>
              <a:t>2020/11/30</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2718869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86AE8692-56C5-418C-8DBF-F74CC8FCCBF0}" type="datetimeFigureOut">
              <a:rPr lang="zh-TW" altLang="en-US" smtClean="0"/>
              <a:t>2020/11/30</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3401244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TW" altLang="en-US"/>
              <a:t>按一下以編輯母片標題樣式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p>
            <a:fld id="{86AE8692-56C5-418C-8DBF-F74CC8FCCBF0}" type="datetimeFigureOut">
              <a:rPr lang="zh-TW" altLang="en-US" smtClean="0"/>
              <a:t>2020/11/30</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207B366D-033A-40E0-B546-4D1068A8F74A}" type="slidenum">
              <a:rPr lang="zh-TW" altLang="en-US" smtClean="0"/>
              <a:t>‹#›</a:t>
            </a:fld>
            <a:endParaRPr lang="zh-TW"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2307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fld id="{86AE8692-56C5-418C-8DBF-F74CC8FCCBF0}" type="datetimeFigureOut">
              <a:rPr lang="zh-TW" altLang="en-US" smtClean="0"/>
              <a:t>2020/11/30</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1682755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1097280" y="2582334"/>
            <a:ext cx="4937760" cy="337820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6217920" y="2582334"/>
            <a:ext cx="4937760" cy="337820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fld id="{86AE8692-56C5-418C-8DBF-F74CC8FCCBF0}" type="datetimeFigureOut">
              <a:rPr lang="zh-TW" altLang="en-US" smtClean="0"/>
              <a:t>2020/11/30</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294459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fld id="{86AE8692-56C5-418C-8DBF-F74CC8FCCBF0}" type="datetimeFigureOut">
              <a:rPr lang="zh-TW" altLang="en-US" smtClean="0"/>
              <a:t>2020/11/30</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3214740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86AE8692-56C5-418C-8DBF-F74CC8FCCBF0}" type="datetimeFigureOut">
              <a:rPr lang="zh-TW" altLang="en-US" smtClean="0"/>
              <a:t>2020/11/30</a:t>
            </a:fld>
            <a:endParaRPr lang="zh-TW"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TW" altLang="en-US"/>
          </a:p>
        </p:txBody>
      </p:sp>
      <p:sp>
        <p:nvSpPr>
          <p:cNvPr id="9" name="Slide Number Placeholder 8"/>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457836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TW" altLang="en-US"/>
              <a:t>按一下以編輯母片標題樣式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86AE8692-56C5-418C-8DBF-F74CC8FCCBF0}" type="datetimeFigureOut">
              <a:rPr lang="zh-TW" altLang="en-US" smtClean="0"/>
              <a:t>2020/11/30</a:t>
            </a:fld>
            <a:endParaRPr lang="zh-TW"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zh-TW"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1620940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86AE8692-56C5-418C-8DBF-F74CC8FCCBF0}" type="datetimeFigureOut">
              <a:rPr lang="zh-TW" altLang="en-US" smtClean="0"/>
              <a:t>2020/11/30</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207B366D-033A-40E0-B546-4D1068A8F74A}" type="slidenum">
              <a:rPr lang="zh-TW" altLang="en-US" smtClean="0"/>
              <a:t>‹#›</a:t>
            </a:fld>
            <a:endParaRPr lang="zh-TW" altLang="en-US"/>
          </a:p>
        </p:txBody>
      </p:sp>
    </p:spTree>
    <p:extLst>
      <p:ext uri="{BB962C8B-B14F-4D97-AF65-F5344CB8AC3E}">
        <p14:creationId xmlns:p14="http://schemas.microsoft.com/office/powerpoint/2010/main" val="207070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86AE8692-56C5-418C-8DBF-F74CC8FCCBF0}" type="datetimeFigureOut">
              <a:rPr lang="zh-TW" altLang="en-US" smtClean="0"/>
              <a:t>2020/11/30</a:t>
            </a:fld>
            <a:endParaRPr lang="zh-TW"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zh-TW"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07B366D-033A-40E0-B546-4D1068A8F74A}" type="slidenum">
              <a:rPr lang="zh-TW" altLang="en-US" smtClean="0"/>
              <a:t>‹#›</a:t>
            </a:fld>
            <a:endParaRPr lang="zh-TW"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6743133"/>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0.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097280" y="758952"/>
            <a:ext cx="10058400" cy="3566160"/>
          </a:xfrm>
        </p:spPr>
        <p:txBody>
          <a:bodyPr>
            <a:normAutofit/>
          </a:bodyPr>
          <a:lstStyle/>
          <a:p>
            <a:pPr algn="ctr"/>
            <a:r>
              <a:rPr lang="en-US" altLang="zh-TW" sz="4800" i="0" u="none" strike="noStrike" baseline="0" dirty="0">
                <a:latin typeface="NimbusRomNo9L-Medi"/>
              </a:rPr>
              <a:t>Character Region Attention</a:t>
            </a:r>
            <a:r>
              <a:rPr lang="zh-TW" altLang="en-US" sz="4800" i="0" u="none" strike="noStrike" baseline="0" dirty="0">
                <a:latin typeface="NimbusRomNo9L-Medi"/>
              </a:rPr>
              <a:t> </a:t>
            </a:r>
            <a:r>
              <a:rPr lang="en-US" altLang="zh-TW" sz="4800" i="0" u="none" strike="noStrike" baseline="0" dirty="0">
                <a:latin typeface="NimbusRomNo9L-Medi"/>
              </a:rPr>
              <a:t>for Text Spotting</a:t>
            </a:r>
            <a:br>
              <a:rPr lang="en-US" altLang="zh-TW" sz="4800" b="0" i="0" u="none" strike="noStrike" baseline="0" dirty="0">
                <a:latin typeface="NimbusRomNo9L-Medi"/>
              </a:rPr>
            </a:br>
            <a:br>
              <a:rPr lang="en-US" altLang="zh-TW" sz="2000" b="1" dirty="0"/>
            </a:br>
            <a:r>
              <a:rPr lang="en-US" altLang="zh-TW" sz="2000" b="1" i="1" dirty="0" err="1">
                <a:solidFill>
                  <a:srgbClr val="000000"/>
                </a:solidFill>
                <a:effectLst/>
                <a:latin typeface="Open Sans" panose="020B0606030504020204" pitchFamily="34" charset="0"/>
              </a:rPr>
              <a:t>Youngmin</a:t>
            </a:r>
            <a:r>
              <a:rPr lang="en-US" altLang="zh-TW" sz="2000" b="1" i="1" dirty="0">
                <a:solidFill>
                  <a:srgbClr val="000000"/>
                </a:solidFill>
                <a:effectLst/>
                <a:latin typeface="Open Sans" panose="020B0606030504020204" pitchFamily="34" charset="0"/>
              </a:rPr>
              <a:t> </a:t>
            </a:r>
            <a:r>
              <a:rPr lang="en-US" altLang="zh-TW" sz="2000" b="1" i="1" dirty="0" err="1">
                <a:solidFill>
                  <a:srgbClr val="000000"/>
                </a:solidFill>
                <a:effectLst/>
                <a:latin typeface="Open Sans" panose="020B0606030504020204" pitchFamily="34" charset="0"/>
              </a:rPr>
              <a:t>Baek</a:t>
            </a:r>
            <a:r>
              <a:rPr lang="en-US" altLang="zh-TW" sz="2000" b="1" i="1" dirty="0">
                <a:solidFill>
                  <a:srgbClr val="000000"/>
                </a:solidFill>
                <a:effectLst/>
                <a:latin typeface="Open Sans" panose="020B0606030504020204" pitchFamily="34" charset="0"/>
              </a:rPr>
              <a:t>, Seung Shin, </a:t>
            </a:r>
            <a:r>
              <a:rPr lang="en-US" altLang="zh-TW" sz="2000" b="1" i="1" dirty="0" err="1">
                <a:solidFill>
                  <a:srgbClr val="000000"/>
                </a:solidFill>
                <a:effectLst/>
                <a:latin typeface="Open Sans" panose="020B0606030504020204" pitchFamily="34" charset="0"/>
              </a:rPr>
              <a:t>Jeonghun</a:t>
            </a:r>
            <a:r>
              <a:rPr lang="en-US" altLang="zh-TW" sz="2000" b="1" i="1" dirty="0">
                <a:solidFill>
                  <a:srgbClr val="000000"/>
                </a:solidFill>
                <a:effectLst/>
                <a:latin typeface="Open Sans" panose="020B0606030504020204" pitchFamily="34" charset="0"/>
              </a:rPr>
              <a:t> </a:t>
            </a:r>
            <a:r>
              <a:rPr lang="en-US" altLang="zh-TW" sz="2000" b="1" i="1" dirty="0" err="1">
                <a:solidFill>
                  <a:srgbClr val="000000"/>
                </a:solidFill>
                <a:effectLst/>
                <a:latin typeface="Open Sans" panose="020B0606030504020204" pitchFamily="34" charset="0"/>
              </a:rPr>
              <a:t>Baek</a:t>
            </a:r>
            <a:r>
              <a:rPr lang="en-US" altLang="zh-TW" sz="2000" b="1" i="1" dirty="0">
                <a:solidFill>
                  <a:srgbClr val="000000"/>
                </a:solidFill>
                <a:effectLst/>
                <a:latin typeface="Open Sans" panose="020B0606030504020204" pitchFamily="34" charset="0"/>
              </a:rPr>
              <a:t>, </a:t>
            </a:r>
            <a:r>
              <a:rPr lang="en-US" altLang="zh-TW" sz="2000" b="1" i="1" dirty="0" err="1">
                <a:solidFill>
                  <a:srgbClr val="000000"/>
                </a:solidFill>
                <a:effectLst/>
                <a:latin typeface="Open Sans" panose="020B0606030504020204" pitchFamily="34" charset="0"/>
              </a:rPr>
              <a:t>Sungrae</a:t>
            </a:r>
            <a:r>
              <a:rPr lang="en-US" altLang="zh-TW" sz="2000" b="1" i="1" dirty="0">
                <a:solidFill>
                  <a:srgbClr val="000000"/>
                </a:solidFill>
                <a:effectLst/>
                <a:latin typeface="Open Sans" panose="020B0606030504020204" pitchFamily="34" charset="0"/>
              </a:rPr>
              <a:t> Park, </a:t>
            </a:r>
            <a:r>
              <a:rPr lang="en-US" altLang="zh-TW" sz="2000" b="1" i="1" dirty="0" err="1">
                <a:solidFill>
                  <a:srgbClr val="000000"/>
                </a:solidFill>
                <a:effectLst/>
                <a:latin typeface="Open Sans" panose="020B0606030504020204" pitchFamily="34" charset="0"/>
              </a:rPr>
              <a:t>Daehyun</a:t>
            </a:r>
            <a:r>
              <a:rPr lang="en-US" altLang="zh-TW" sz="2000" b="1" i="1" dirty="0">
                <a:solidFill>
                  <a:srgbClr val="000000"/>
                </a:solidFill>
                <a:latin typeface="Open Sans" panose="020B0606030504020204" pitchFamily="34" charset="0"/>
              </a:rPr>
              <a:t> Nam</a:t>
            </a:r>
            <a:r>
              <a:rPr lang="en-US" altLang="zh-TW" sz="2000" b="1" i="1" dirty="0">
                <a:solidFill>
                  <a:srgbClr val="000000"/>
                </a:solidFill>
                <a:effectLst/>
                <a:latin typeface="Open Sans" panose="020B0606030504020204" pitchFamily="34" charset="0"/>
              </a:rPr>
              <a:t>, </a:t>
            </a:r>
            <a:r>
              <a:rPr lang="en-US" altLang="zh-TW" sz="2000" b="1" i="1" dirty="0" err="1">
                <a:solidFill>
                  <a:srgbClr val="000000"/>
                </a:solidFill>
                <a:effectLst/>
                <a:latin typeface="Open Sans" panose="020B0606030504020204" pitchFamily="34" charset="0"/>
              </a:rPr>
              <a:t>Hwalsuk</a:t>
            </a:r>
            <a:r>
              <a:rPr lang="en-US" altLang="zh-TW" sz="2000" b="1" i="1" dirty="0">
                <a:solidFill>
                  <a:srgbClr val="000000"/>
                </a:solidFill>
                <a:effectLst/>
                <a:latin typeface="Open Sans" panose="020B0606030504020204" pitchFamily="34" charset="0"/>
              </a:rPr>
              <a:t> Lee</a:t>
            </a:r>
            <a:r>
              <a:rPr lang="en-US" altLang="zh-TW" sz="2000" b="0" i="0" dirty="0">
                <a:solidFill>
                  <a:srgbClr val="000000"/>
                </a:solidFill>
                <a:effectLst/>
                <a:latin typeface="Open Sans" panose="020B0606030504020204" pitchFamily="34" charset="0"/>
              </a:rPr>
              <a:t>; </a:t>
            </a:r>
            <a:br>
              <a:rPr lang="en-US" altLang="zh-TW" sz="2000" b="0" i="0" dirty="0">
                <a:solidFill>
                  <a:srgbClr val="000000"/>
                </a:solidFill>
                <a:effectLst/>
                <a:latin typeface="Open Sans" panose="020B0606030504020204" pitchFamily="34" charset="0"/>
              </a:rPr>
            </a:br>
            <a:r>
              <a:rPr lang="en-US" altLang="zh-TW" sz="2000" dirty="0" err="1"/>
              <a:t>Clova</a:t>
            </a:r>
            <a:r>
              <a:rPr lang="en-US" altLang="zh-TW" sz="2000" dirty="0"/>
              <a:t> AI Research, NAVER Corp., </a:t>
            </a:r>
            <a:r>
              <a:rPr lang="en-US" altLang="zh-TW" sz="2000" dirty="0" err="1"/>
              <a:t>Seognam-si</a:t>
            </a:r>
            <a:r>
              <a:rPr lang="en-US" altLang="zh-TW" sz="2000" dirty="0"/>
              <a:t>, South </a:t>
            </a:r>
            <a:r>
              <a:rPr lang="en-US" altLang="zh-TW" sz="2000" dirty="0" err="1"/>
              <a:t>Keora</a:t>
            </a:r>
            <a:br>
              <a:rPr lang="en-US" altLang="zh-TW" sz="2000" b="0" i="0" dirty="0">
                <a:solidFill>
                  <a:srgbClr val="000000"/>
                </a:solidFill>
                <a:effectLst/>
                <a:latin typeface="Open Sans" panose="020B0606030504020204" pitchFamily="34" charset="0"/>
              </a:rPr>
            </a:br>
            <a:br>
              <a:rPr lang="en-US" altLang="zh-TW" sz="2000" b="0" i="0" dirty="0">
                <a:solidFill>
                  <a:srgbClr val="000000"/>
                </a:solidFill>
                <a:effectLst/>
                <a:latin typeface="Open Sans" panose="020B0606030504020204" pitchFamily="34" charset="0"/>
              </a:rPr>
            </a:br>
            <a:r>
              <a:rPr lang="it-IT" altLang="zh-TW" sz="2000" dirty="0"/>
              <a:t>ECCV 2020: Computer Vision – ECCV 2020 pp 504-521</a:t>
            </a:r>
            <a:endParaRPr lang="zh-TW" altLang="en-US" sz="2000" b="1" dirty="0"/>
          </a:p>
        </p:txBody>
      </p:sp>
      <p:sp>
        <p:nvSpPr>
          <p:cNvPr id="3" name="副標題 2"/>
          <p:cNvSpPr>
            <a:spLocks noGrp="1"/>
          </p:cNvSpPr>
          <p:nvPr>
            <p:ph type="subTitle" idx="1"/>
          </p:nvPr>
        </p:nvSpPr>
        <p:spPr/>
        <p:txBody>
          <a:bodyPr>
            <a:normAutofit/>
          </a:bodyPr>
          <a:lstStyle/>
          <a:p>
            <a:pPr algn="r"/>
            <a:r>
              <a:rPr lang="en-US" altLang="zh-TW" sz="1800" dirty="0"/>
              <a:t>Date: 2020/11/30</a:t>
            </a:r>
          </a:p>
          <a:p>
            <a:pPr algn="r"/>
            <a:r>
              <a:rPr lang="en-US" altLang="zh-TW" sz="1800" dirty="0"/>
              <a:t>Speaker: yang, </a:t>
            </a:r>
            <a:r>
              <a:rPr lang="en-US" altLang="zh-TW" sz="1800" dirty="0" err="1"/>
              <a:t>yi</a:t>
            </a:r>
            <a:r>
              <a:rPr lang="en-US" altLang="zh-TW" sz="1800" dirty="0"/>
              <a:t>-ting</a:t>
            </a:r>
            <a:endParaRPr lang="zh-TW" altLang="en-US" sz="1800" dirty="0"/>
          </a:p>
        </p:txBody>
      </p:sp>
      <p:cxnSp>
        <p:nvCxnSpPr>
          <p:cNvPr id="5" name="直線接點 4">
            <a:extLst>
              <a:ext uri="{FF2B5EF4-FFF2-40B4-BE49-F238E27FC236}">
                <a16:creationId xmlns:a16="http://schemas.microsoft.com/office/drawing/2014/main" id="{CDBDA06A-41F1-4DFE-ADF4-1CA3D95BAFC5}"/>
              </a:ext>
            </a:extLst>
          </p:cNvPr>
          <p:cNvCxnSpPr/>
          <p:nvPr/>
        </p:nvCxnSpPr>
        <p:spPr>
          <a:xfrm>
            <a:off x="1924050" y="2057400"/>
            <a:ext cx="276225"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7" name="直線接點 6">
            <a:extLst>
              <a:ext uri="{FF2B5EF4-FFF2-40B4-BE49-F238E27FC236}">
                <a16:creationId xmlns:a16="http://schemas.microsoft.com/office/drawing/2014/main" id="{173FC01D-571F-4E0C-935B-3736AFF2274F}"/>
              </a:ext>
            </a:extLst>
          </p:cNvPr>
          <p:cNvCxnSpPr/>
          <p:nvPr/>
        </p:nvCxnSpPr>
        <p:spPr>
          <a:xfrm>
            <a:off x="4400550" y="2057400"/>
            <a:ext cx="276225"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8" name="直線接點 7">
            <a:extLst>
              <a:ext uri="{FF2B5EF4-FFF2-40B4-BE49-F238E27FC236}">
                <a16:creationId xmlns:a16="http://schemas.microsoft.com/office/drawing/2014/main" id="{88A39879-6D17-426E-96C4-B479B703797F}"/>
              </a:ext>
            </a:extLst>
          </p:cNvPr>
          <p:cNvCxnSpPr/>
          <p:nvPr/>
        </p:nvCxnSpPr>
        <p:spPr>
          <a:xfrm>
            <a:off x="6191250" y="2038350"/>
            <a:ext cx="276225"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9" name="直線接點 8">
            <a:extLst>
              <a:ext uri="{FF2B5EF4-FFF2-40B4-BE49-F238E27FC236}">
                <a16:creationId xmlns:a16="http://schemas.microsoft.com/office/drawing/2014/main" id="{EE9498A4-9552-42CB-8F58-C309BE561619}"/>
              </a:ext>
            </a:extLst>
          </p:cNvPr>
          <p:cNvCxnSpPr/>
          <p:nvPr/>
        </p:nvCxnSpPr>
        <p:spPr>
          <a:xfrm>
            <a:off x="8515350" y="2057400"/>
            <a:ext cx="276225"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0" name="直線接點 9">
            <a:extLst>
              <a:ext uri="{FF2B5EF4-FFF2-40B4-BE49-F238E27FC236}">
                <a16:creationId xmlns:a16="http://schemas.microsoft.com/office/drawing/2014/main" id="{04B8BBD3-8447-463C-BB69-A46DF19E630A}"/>
              </a:ext>
            </a:extLst>
          </p:cNvPr>
          <p:cNvCxnSpPr/>
          <p:nvPr/>
        </p:nvCxnSpPr>
        <p:spPr>
          <a:xfrm>
            <a:off x="9391650" y="2066925"/>
            <a:ext cx="276225"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1" name="直線接點 10">
            <a:extLst>
              <a:ext uri="{FF2B5EF4-FFF2-40B4-BE49-F238E27FC236}">
                <a16:creationId xmlns:a16="http://schemas.microsoft.com/office/drawing/2014/main" id="{1627EE53-0461-4EA5-8782-EFF3AF024DF8}"/>
              </a:ext>
            </a:extLst>
          </p:cNvPr>
          <p:cNvCxnSpPr/>
          <p:nvPr/>
        </p:nvCxnSpPr>
        <p:spPr>
          <a:xfrm>
            <a:off x="5105400" y="2676525"/>
            <a:ext cx="276225"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025289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a:t>Outline</a:t>
            </a:r>
            <a:endParaRPr lang="zh-TW" altLang="en-US"/>
          </a:p>
        </p:txBody>
      </p:sp>
      <p:sp>
        <p:nvSpPr>
          <p:cNvPr id="3" name="內容版面配置區 2"/>
          <p:cNvSpPr>
            <a:spLocks noGrp="1"/>
          </p:cNvSpPr>
          <p:nvPr>
            <p:ph idx="1"/>
          </p:nvPr>
        </p:nvSpPr>
        <p:spPr/>
        <p:txBody>
          <a:bodyPr/>
          <a:lstStyle/>
          <a:p>
            <a:pPr>
              <a:buFont typeface="Wingdings" panose="05000000000000000000" pitchFamily="2" charset="2"/>
              <a:buChar char="l"/>
            </a:pPr>
            <a:r>
              <a:rPr lang="en-US" altLang="zh-TW" dirty="0">
                <a:solidFill>
                  <a:schemeClr val="bg1">
                    <a:lumMod val="75000"/>
                  </a:schemeClr>
                </a:solidFill>
              </a:rPr>
              <a:t>Introduction</a:t>
            </a:r>
          </a:p>
          <a:p>
            <a:pPr>
              <a:buFont typeface="Wingdings" panose="05000000000000000000" pitchFamily="2" charset="2"/>
              <a:buChar char="l"/>
            </a:pPr>
            <a:r>
              <a:rPr lang="en-US" altLang="zh-TW" dirty="0"/>
              <a:t>Methodology</a:t>
            </a:r>
          </a:p>
          <a:p>
            <a:pPr lvl="1">
              <a:buFont typeface="Wingdings" panose="05000000000000000000" pitchFamily="2" charset="2"/>
              <a:buChar char="l"/>
            </a:pPr>
            <a:r>
              <a:rPr lang="en-US" altLang="zh-TW" dirty="0"/>
              <a:t>Overview</a:t>
            </a:r>
          </a:p>
          <a:p>
            <a:pPr lvl="1">
              <a:buFont typeface="Wingdings" panose="05000000000000000000" pitchFamily="2" charset="2"/>
              <a:buChar char="l"/>
            </a:pPr>
            <a:r>
              <a:rPr lang="en-US" altLang="zh-TW" dirty="0"/>
              <a:t>Detection Stage</a:t>
            </a:r>
          </a:p>
          <a:p>
            <a:pPr lvl="1">
              <a:buFont typeface="Wingdings" panose="05000000000000000000" pitchFamily="2" charset="2"/>
              <a:buChar char="l"/>
            </a:pPr>
            <a:r>
              <a:rPr lang="en-US" altLang="zh-TW" dirty="0"/>
              <a:t>Sharing Stage</a:t>
            </a:r>
          </a:p>
          <a:p>
            <a:pPr lvl="1">
              <a:buFont typeface="Wingdings" panose="05000000000000000000" pitchFamily="2" charset="2"/>
              <a:buChar char="l"/>
            </a:pPr>
            <a:r>
              <a:rPr lang="en-US" altLang="zh-TW" dirty="0"/>
              <a:t>Recognition Stage</a:t>
            </a:r>
          </a:p>
          <a:p>
            <a:pPr>
              <a:buFont typeface="Wingdings" panose="05000000000000000000" pitchFamily="2" charset="2"/>
              <a:buChar char="l"/>
            </a:pPr>
            <a:r>
              <a:rPr lang="en-US" altLang="zh-TW" dirty="0">
                <a:solidFill>
                  <a:schemeClr val="bg1">
                    <a:lumMod val="75000"/>
                  </a:schemeClr>
                </a:solidFill>
              </a:rPr>
              <a:t>Experiment</a:t>
            </a:r>
          </a:p>
          <a:p>
            <a:pPr>
              <a:buFont typeface="Wingdings" panose="05000000000000000000" pitchFamily="2" charset="2"/>
              <a:buChar char="l"/>
            </a:pPr>
            <a:r>
              <a:rPr lang="en-US" altLang="zh-TW" dirty="0">
                <a:solidFill>
                  <a:schemeClr val="bg1">
                    <a:lumMod val="75000"/>
                  </a:schemeClr>
                </a:solidFill>
              </a:rPr>
              <a:t>Conclusion</a:t>
            </a:r>
          </a:p>
          <a:p>
            <a:pPr>
              <a:buFont typeface="Wingdings" panose="05000000000000000000" pitchFamily="2" charset="2"/>
              <a:buChar char="l"/>
            </a:pPr>
            <a:r>
              <a:rPr lang="en-US" altLang="zh-TW" dirty="0">
                <a:solidFill>
                  <a:schemeClr val="bg1">
                    <a:lumMod val="75000"/>
                  </a:schemeClr>
                </a:solidFill>
              </a:rPr>
              <a:t>Progress Report</a:t>
            </a:r>
          </a:p>
          <a:p>
            <a:pPr>
              <a:buFont typeface="Wingdings" panose="05000000000000000000" pitchFamily="2" charset="2"/>
              <a:buChar char="l"/>
            </a:pPr>
            <a:endParaRPr lang="en-US" altLang="zh-TW" dirty="0">
              <a:solidFill>
                <a:schemeClr val="bg1">
                  <a:lumMod val="75000"/>
                </a:schemeClr>
              </a:solidFill>
            </a:endParaRPr>
          </a:p>
        </p:txBody>
      </p:sp>
    </p:spTree>
    <p:extLst>
      <p:ext uri="{BB962C8B-B14F-4D97-AF65-F5344CB8AC3E}">
        <p14:creationId xmlns:p14="http://schemas.microsoft.com/office/powerpoint/2010/main" val="31908255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38801F5-E886-4382-A69A-27ED6D240B0A}"/>
              </a:ext>
            </a:extLst>
          </p:cNvPr>
          <p:cNvSpPr>
            <a:spLocks noGrp="1"/>
          </p:cNvSpPr>
          <p:nvPr>
            <p:ph type="title"/>
          </p:nvPr>
        </p:nvSpPr>
        <p:spPr/>
        <p:txBody>
          <a:bodyPr/>
          <a:lstStyle/>
          <a:p>
            <a:r>
              <a:rPr lang="en-US" altLang="zh-TW" dirty="0"/>
              <a:t>Overview</a:t>
            </a:r>
            <a:endParaRPr lang="zh-TW" altLang="en-US" dirty="0"/>
          </a:p>
        </p:txBody>
      </p:sp>
      <p:sp>
        <p:nvSpPr>
          <p:cNvPr id="3" name="內容版面配置區 2">
            <a:extLst>
              <a:ext uri="{FF2B5EF4-FFF2-40B4-BE49-F238E27FC236}">
                <a16:creationId xmlns:a16="http://schemas.microsoft.com/office/drawing/2014/main" id="{F190344A-3CB0-4A7B-8F3E-AE9FA2D138F8}"/>
              </a:ext>
            </a:extLst>
          </p:cNvPr>
          <p:cNvSpPr>
            <a:spLocks noGrp="1"/>
          </p:cNvSpPr>
          <p:nvPr>
            <p:ph idx="1"/>
          </p:nvPr>
        </p:nvSpPr>
        <p:spPr/>
        <p:txBody>
          <a:bodyPr/>
          <a:lstStyle/>
          <a:p>
            <a:pPr>
              <a:buFont typeface="Wingdings" panose="05000000000000000000" pitchFamily="2" charset="2"/>
              <a:buChar char="l"/>
            </a:pPr>
            <a:r>
              <a:rPr lang="en-US" altLang="zh-TW" dirty="0"/>
              <a:t>CRAFTS – </a:t>
            </a:r>
          </a:p>
          <a:p>
            <a:pPr lvl="1">
              <a:buFont typeface="Wingdings" panose="05000000000000000000" pitchFamily="2" charset="2"/>
              <a:buChar char="l"/>
            </a:pPr>
            <a:r>
              <a:rPr lang="en-US" altLang="zh-TW" dirty="0"/>
              <a:t>Detection Stage</a:t>
            </a:r>
          </a:p>
          <a:p>
            <a:pPr lvl="2">
              <a:buFont typeface="Wingdings" panose="05000000000000000000" pitchFamily="2" charset="2"/>
              <a:buChar char="l"/>
            </a:pPr>
            <a:r>
              <a:rPr lang="en-US" altLang="zh-TW" dirty="0"/>
              <a:t>Takes an input image and localizes oriented text boxes.</a:t>
            </a:r>
          </a:p>
          <a:p>
            <a:pPr lvl="1">
              <a:buFont typeface="Wingdings" panose="05000000000000000000" pitchFamily="2" charset="2"/>
              <a:buChar char="l"/>
            </a:pPr>
            <a:r>
              <a:rPr lang="en-US" altLang="zh-TW" dirty="0"/>
              <a:t>Sharing Stage</a:t>
            </a:r>
          </a:p>
          <a:p>
            <a:pPr lvl="2">
              <a:buFont typeface="Wingdings" panose="05000000000000000000" pitchFamily="2" charset="2"/>
              <a:buChar char="l"/>
            </a:pPr>
            <a:r>
              <a:rPr lang="en-US" altLang="zh-TW" dirty="0"/>
              <a:t>Pools backbone high-level features and detector outputs.</a:t>
            </a:r>
          </a:p>
          <a:p>
            <a:pPr lvl="2">
              <a:buFont typeface="Wingdings" panose="05000000000000000000" pitchFamily="2" charset="2"/>
              <a:buChar char="l"/>
            </a:pPr>
            <a:r>
              <a:rPr lang="en-US" altLang="zh-TW" dirty="0"/>
              <a:t>The pooled features are then rectiﬁed using the rectiﬁcation module, and are concatenated together to form a character attended feature.</a:t>
            </a:r>
          </a:p>
          <a:p>
            <a:pPr lvl="1">
              <a:buFont typeface="Wingdings" panose="05000000000000000000" pitchFamily="2" charset="2"/>
              <a:buChar char="l"/>
            </a:pPr>
            <a:r>
              <a:rPr lang="en-US" altLang="zh-TW" dirty="0"/>
              <a:t>Recognition Stage</a:t>
            </a:r>
          </a:p>
          <a:p>
            <a:pPr lvl="2">
              <a:buFont typeface="Wingdings" panose="05000000000000000000" pitchFamily="2" charset="2"/>
              <a:buChar char="l"/>
            </a:pPr>
            <a:r>
              <a:rPr lang="en-US" altLang="zh-TW" dirty="0"/>
              <a:t>Attention-based decoder predicts text labels using the character attended feature.</a:t>
            </a:r>
            <a:endParaRPr lang="zh-TW" altLang="en-US" dirty="0"/>
          </a:p>
        </p:txBody>
      </p:sp>
    </p:spTree>
    <p:extLst>
      <p:ext uri="{BB962C8B-B14F-4D97-AF65-F5344CB8AC3E}">
        <p14:creationId xmlns:p14="http://schemas.microsoft.com/office/powerpoint/2010/main" val="12684852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08D4634-8CEF-49CB-9997-C51BDF56798E}"/>
              </a:ext>
            </a:extLst>
          </p:cNvPr>
          <p:cNvSpPr>
            <a:spLocks noGrp="1"/>
          </p:cNvSpPr>
          <p:nvPr>
            <p:ph type="title"/>
          </p:nvPr>
        </p:nvSpPr>
        <p:spPr/>
        <p:txBody>
          <a:bodyPr/>
          <a:lstStyle/>
          <a:p>
            <a:r>
              <a:rPr lang="en-US" altLang="zh-TW" dirty="0"/>
              <a:t>Overview</a:t>
            </a:r>
            <a:endParaRPr lang="zh-TW" altLang="en-US" dirty="0"/>
          </a:p>
        </p:txBody>
      </p:sp>
      <p:pic>
        <p:nvPicPr>
          <p:cNvPr id="4" name="圖片 3">
            <a:extLst>
              <a:ext uri="{FF2B5EF4-FFF2-40B4-BE49-F238E27FC236}">
                <a16:creationId xmlns:a16="http://schemas.microsoft.com/office/drawing/2014/main" id="{6C2663F6-C45F-4E45-B451-201C6FAADBC5}"/>
              </a:ext>
            </a:extLst>
          </p:cNvPr>
          <p:cNvPicPr>
            <a:picLocks noChangeAspect="1"/>
          </p:cNvPicPr>
          <p:nvPr/>
        </p:nvPicPr>
        <p:blipFill>
          <a:blip r:embed="rId2"/>
          <a:stretch>
            <a:fillRect/>
          </a:stretch>
        </p:blipFill>
        <p:spPr>
          <a:xfrm>
            <a:off x="1743065" y="1815939"/>
            <a:ext cx="8766830" cy="4416444"/>
          </a:xfrm>
          <a:prstGeom prst="rect">
            <a:avLst/>
          </a:prstGeom>
        </p:spPr>
      </p:pic>
    </p:spTree>
    <p:extLst>
      <p:ext uri="{BB962C8B-B14F-4D97-AF65-F5344CB8AC3E}">
        <p14:creationId xmlns:p14="http://schemas.microsoft.com/office/powerpoint/2010/main" val="1797906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5C368AC-D9FE-4EFC-8FA0-684805936DA7}"/>
              </a:ext>
            </a:extLst>
          </p:cNvPr>
          <p:cNvSpPr>
            <a:spLocks noGrp="1"/>
          </p:cNvSpPr>
          <p:nvPr>
            <p:ph type="title"/>
          </p:nvPr>
        </p:nvSpPr>
        <p:spPr/>
        <p:txBody>
          <a:bodyPr/>
          <a:lstStyle/>
          <a:p>
            <a:r>
              <a:rPr lang="en-US" altLang="zh-TW" dirty="0"/>
              <a:t>Detection Stage</a:t>
            </a:r>
            <a:endParaRPr lang="zh-TW" altLang="en-US" dirty="0"/>
          </a:p>
        </p:txBody>
      </p:sp>
      <p:sp>
        <p:nvSpPr>
          <p:cNvPr id="4" name="矩形 3">
            <a:extLst>
              <a:ext uri="{FF2B5EF4-FFF2-40B4-BE49-F238E27FC236}">
                <a16:creationId xmlns:a16="http://schemas.microsoft.com/office/drawing/2014/main" id="{6B72E253-C68C-43B0-8484-61F71954DADB}"/>
              </a:ext>
            </a:extLst>
          </p:cNvPr>
          <p:cNvSpPr/>
          <p:nvPr/>
        </p:nvSpPr>
        <p:spPr>
          <a:xfrm>
            <a:off x="1493240" y="3429000"/>
            <a:ext cx="1216404" cy="553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CRAFT [2]</a:t>
            </a:r>
            <a:endParaRPr lang="zh-TW" altLang="en-US" b="1" dirty="0">
              <a:solidFill>
                <a:schemeClr val="tx1">
                  <a:lumMod val="65000"/>
                  <a:lumOff val="35000"/>
                </a:schemeClr>
              </a:solidFill>
            </a:endParaRPr>
          </a:p>
        </p:txBody>
      </p:sp>
      <p:sp>
        <p:nvSpPr>
          <p:cNvPr id="5" name="箭號: 向右 4">
            <a:extLst>
              <a:ext uri="{FF2B5EF4-FFF2-40B4-BE49-F238E27FC236}">
                <a16:creationId xmlns:a16="http://schemas.microsoft.com/office/drawing/2014/main" id="{497DDF98-9D14-462F-AB89-99E935653F08}"/>
              </a:ext>
            </a:extLst>
          </p:cNvPr>
          <p:cNvSpPr/>
          <p:nvPr/>
        </p:nvSpPr>
        <p:spPr>
          <a:xfrm>
            <a:off x="2936146" y="3513938"/>
            <a:ext cx="1073791" cy="3837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a:extLst>
              <a:ext uri="{FF2B5EF4-FFF2-40B4-BE49-F238E27FC236}">
                <a16:creationId xmlns:a16="http://schemas.microsoft.com/office/drawing/2014/main" id="{1CBDCB0A-0F49-48DE-8FC9-15F6FC09F414}"/>
              </a:ext>
            </a:extLst>
          </p:cNvPr>
          <p:cNvSpPr/>
          <p:nvPr/>
        </p:nvSpPr>
        <p:spPr>
          <a:xfrm>
            <a:off x="4236439" y="4556477"/>
            <a:ext cx="2600588" cy="553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Orientation Estimation</a:t>
            </a:r>
            <a:endParaRPr lang="zh-TW" altLang="en-US" b="1" dirty="0">
              <a:solidFill>
                <a:schemeClr val="tx1">
                  <a:lumMod val="65000"/>
                  <a:lumOff val="35000"/>
                </a:schemeClr>
              </a:solidFill>
            </a:endParaRPr>
          </a:p>
        </p:txBody>
      </p:sp>
      <p:sp>
        <p:nvSpPr>
          <p:cNvPr id="7" name="矩形 6">
            <a:extLst>
              <a:ext uri="{FF2B5EF4-FFF2-40B4-BE49-F238E27FC236}">
                <a16:creationId xmlns:a16="http://schemas.microsoft.com/office/drawing/2014/main" id="{C3F8862D-9EF7-4712-BA14-DB7441E4E6CE}"/>
              </a:ext>
            </a:extLst>
          </p:cNvPr>
          <p:cNvSpPr/>
          <p:nvPr/>
        </p:nvSpPr>
        <p:spPr>
          <a:xfrm>
            <a:off x="4236439" y="2306343"/>
            <a:ext cx="2600589" cy="553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Backbone Replacement</a:t>
            </a:r>
            <a:endParaRPr lang="zh-TW" altLang="en-US" b="1" dirty="0">
              <a:solidFill>
                <a:schemeClr val="tx1">
                  <a:lumMod val="65000"/>
                  <a:lumOff val="35000"/>
                </a:schemeClr>
              </a:solidFill>
            </a:endParaRPr>
          </a:p>
        </p:txBody>
      </p:sp>
      <p:sp>
        <p:nvSpPr>
          <p:cNvPr id="8" name="矩形 7">
            <a:extLst>
              <a:ext uri="{FF2B5EF4-FFF2-40B4-BE49-F238E27FC236}">
                <a16:creationId xmlns:a16="http://schemas.microsoft.com/office/drawing/2014/main" id="{95614B62-A0FB-4CA9-B0B8-AD542B92F95A}"/>
              </a:ext>
            </a:extLst>
          </p:cNvPr>
          <p:cNvSpPr/>
          <p:nvPr/>
        </p:nvSpPr>
        <p:spPr>
          <a:xfrm>
            <a:off x="4236438" y="3428999"/>
            <a:ext cx="2600589" cy="553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Link Representation</a:t>
            </a:r>
            <a:endParaRPr lang="zh-TW" altLang="en-US" b="1" dirty="0">
              <a:solidFill>
                <a:schemeClr val="tx1">
                  <a:lumMod val="65000"/>
                  <a:lumOff val="35000"/>
                </a:schemeClr>
              </a:solidFill>
            </a:endParaRPr>
          </a:p>
        </p:txBody>
      </p:sp>
      <p:sp>
        <p:nvSpPr>
          <p:cNvPr id="9" name="文字方塊 8">
            <a:extLst>
              <a:ext uri="{FF2B5EF4-FFF2-40B4-BE49-F238E27FC236}">
                <a16:creationId xmlns:a16="http://schemas.microsoft.com/office/drawing/2014/main" id="{F64F2601-7CC4-4B06-9612-165DD5641833}"/>
              </a:ext>
            </a:extLst>
          </p:cNvPr>
          <p:cNvSpPr txBox="1"/>
          <p:nvPr/>
        </p:nvSpPr>
        <p:spPr>
          <a:xfrm>
            <a:off x="2843867" y="3237101"/>
            <a:ext cx="1073791" cy="383796"/>
          </a:xfrm>
          <a:prstGeom prst="rect">
            <a:avLst/>
          </a:prstGeom>
          <a:noFill/>
        </p:spPr>
        <p:txBody>
          <a:bodyPr wrap="square" rtlCol="0">
            <a:spAutoFit/>
          </a:bodyPr>
          <a:lstStyle/>
          <a:p>
            <a:pPr algn="ctr"/>
            <a:r>
              <a:rPr lang="en-US" altLang="zh-TW" b="1" dirty="0">
                <a:solidFill>
                  <a:schemeClr val="bg1">
                    <a:lumMod val="50000"/>
                  </a:schemeClr>
                </a:solidFill>
              </a:rPr>
              <a:t>Changes</a:t>
            </a:r>
            <a:endParaRPr lang="zh-TW" altLang="en-US" b="1" dirty="0">
              <a:solidFill>
                <a:schemeClr val="bg1">
                  <a:lumMod val="50000"/>
                </a:schemeClr>
              </a:solidFill>
            </a:endParaRPr>
          </a:p>
        </p:txBody>
      </p:sp>
      <p:sp>
        <p:nvSpPr>
          <p:cNvPr id="10" name="文字方塊 9">
            <a:extLst>
              <a:ext uri="{FF2B5EF4-FFF2-40B4-BE49-F238E27FC236}">
                <a16:creationId xmlns:a16="http://schemas.microsoft.com/office/drawing/2014/main" id="{980CEDC6-D432-4963-AC36-180748470325}"/>
              </a:ext>
            </a:extLst>
          </p:cNvPr>
          <p:cNvSpPr txBox="1"/>
          <p:nvPr/>
        </p:nvSpPr>
        <p:spPr>
          <a:xfrm>
            <a:off x="1097280" y="5831532"/>
            <a:ext cx="9315450" cy="461665"/>
          </a:xfrm>
          <a:prstGeom prst="rect">
            <a:avLst/>
          </a:prstGeom>
          <a:noFill/>
        </p:spPr>
        <p:txBody>
          <a:bodyPr wrap="square" rtlCol="0">
            <a:spAutoFit/>
          </a:bodyPr>
          <a:lstStyle/>
          <a:p>
            <a:r>
              <a:rPr lang="en-US" altLang="zh-TW" sz="1200" dirty="0"/>
              <a:t>[2] </a:t>
            </a:r>
            <a:r>
              <a:rPr lang="en-US" altLang="zh-TW" sz="1200" dirty="0" err="1"/>
              <a:t>Baek</a:t>
            </a:r>
            <a:r>
              <a:rPr lang="en-US" altLang="zh-TW" sz="1200" dirty="0"/>
              <a:t>, Y., Lee, B., Han, D., Yun, S., Lee, H.: Character region awareness for text detection. In: Proceedings of the IEEE Conference on Computer Vision and Pattern Recognition, pp. 9365–9374 (2019)</a:t>
            </a:r>
            <a:endParaRPr lang="zh-TW" altLang="en-US" sz="1200" dirty="0"/>
          </a:p>
        </p:txBody>
      </p:sp>
    </p:spTree>
    <p:extLst>
      <p:ext uri="{BB962C8B-B14F-4D97-AF65-F5344CB8AC3E}">
        <p14:creationId xmlns:p14="http://schemas.microsoft.com/office/powerpoint/2010/main" val="2826628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C684174-0A27-4ED6-9079-F10BD7B82E2A}"/>
              </a:ext>
            </a:extLst>
          </p:cNvPr>
          <p:cNvSpPr>
            <a:spLocks noGrp="1"/>
          </p:cNvSpPr>
          <p:nvPr>
            <p:ph type="title"/>
          </p:nvPr>
        </p:nvSpPr>
        <p:spPr/>
        <p:txBody>
          <a:bodyPr/>
          <a:lstStyle/>
          <a:p>
            <a:r>
              <a:rPr lang="en-US" altLang="zh-TW" dirty="0"/>
              <a:t>Backbone Replacement</a:t>
            </a:r>
            <a:endParaRPr lang="zh-TW" altLang="en-US" dirty="0"/>
          </a:p>
        </p:txBody>
      </p:sp>
      <p:sp>
        <p:nvSpPr>
          <p:cNvPr id="3" name="內容版面配置區 2">
            <a:extLst>
              <a:ext uri="{FF2B5EF4-FFF2-40B4-BE49-F238E27FC236}">
                <a16:creationId xmlns:a16="http://schemas.microsoft.com/office/drawing/2014/main" id="{34691DB6-A190-461D-B2E0-B55AB20C6EB0}"/>
              </a:ext>
            </a:extLst>
          </p:cNvPr>
          <p:cNvSpPr>
            <a:spLocks noGrp="1"/>
          </p:cNvSpPr>
          <p:nvPr>
            <p:ph idx="1"/>
          </p:nvPr>
        </p:nvSpPr>
        <p:spPr/>
        <p:txBody>
          <a:bodyPr/>
          <a:lstStyle/>
          <a:p>
            <a:pPr>
              <a:buFont typeface="Wingdings" panose="05000000000000000000" pitchFamily="2" charset="2"/>
              <a:buChar char="l"/>
            </a:pPr>
            <a:r>
              <a:rPr lang="en-US" altLang="zh-TW" dirty="0">
                <a:solidFill>
                  <a:srgbClr val="FF0000"/>
                </a:solidFill>
              </a:rPr>
              <a:t>Vgg16 -&gt; ResNet50</a:t>
            </a:r>
          </a:p>
          <a:p>
            <a:pPr>
              <a:buFont typeface="Wingdings" panose="05000000000000000000" pitchFamily="2" charset="2"/>
              <a:buChar char="l"/>
            </a:pPr>
            <a:r>
              <a:rPr lang="en-US" altLang="zh-TW" dirty="0"/>
              <a:t>Recent studies show that the use of ResNet50 captures well-deﬁned feature representations of both the detector and the recognizer[1,30].</a:t>
            </a:r>
            <a:endParaRPr lang="zh-TW" altLang="en-US" dirty="0"/>
          </a:p>
        </p:txBody>
      </p:sp>
      <p:sp>
        <p:nvSpPr>
          <p:cNvPr id="5" name="文字方塊 4">
            <a:extLst>
              <a:ext uri="{FF2B5EF4-FFF2-40B4-BE49-F238E27FC236}">
                <a16:creationId xmlns:a16="http://schemas.microsoft.com/office/drawing/2014/main" id="{CE2A66A0-8B2E-4D5E-9213-A6C6523267CF}"/>
              </a:ext>
            </a:extLst>
          </p:cNvPr>
          <p:cNvSpPr txBox="1"/>
          <p:nvPr/>
        </p:nvSpPr>
        <p:spPr>
          <a:xfrm>
            <a:off x="1097280" y="5545928"/>
            <a:ext cx="9846945" cy="646331"/>
          </a:xfrm>
          <a:prstGeom prst="rect">
            <a:avLst/>
          </a:prstGeom>
          <a:noFill/>
        </p:spPr>
        <p:txBody>
          <a:bodyPr wrap="square" rtlCol="0">
            <a:spAutoFit/>
          </a:bodyPr>
          <a:lstStyle/>
          <a:p>
            <a:r>
              <a:rPr lang="en-US" altLang="zh-TW" sz="1200" dirty="0"/>
              <a:t>[1] </a:t>
            </a:r>
            <a:r>
              <a:rPr lang="en-US" altLang="zh-TW" sz="1200" dirty="0" err="1"/>
              <a:t>Baek</a:t>
            </a:r>
            <a:r>
              <a:rPr lang="en-US" altLang="zh-TW" sz="1200" dirty="0"/>
              <a:t>, J., et al.: What is wrong with scene text recognition model comparisons? Dataset and model analysis. In: The IEEE International Conference on Computer Vision (ICCV), October 2019</a:t>
            </a:r>
          </a:p>
          <a:p>
            <a:r>
              <a:rPr lang="en-US" altLang="zh-TW" sz="1200" dirty="0"/>
              <a:t>[30] Long, S., He, X., </a:t>
            </a:r>
            <a:r>
              <a:rPr lang="en-US" altLang="zh-TW" sz="1200" dirty="0" err="1"/>
              <a:t>Ya</a:t>
            </a:r>
            <a:r>
              <a:rPr lang="en-US" altLang="zh-TW" sz="1200" dirty="0"/>
              <a:t>, C.: Scene text detection and recognition: the deep learning era. </a:t>
            </a:r>
            <a:r>
              <a:rPr lang="en-US" altLang="zh-TW" sz="1200" dirty="0" err="1"/>
              <a:t>arXiv</a:t>
            </a:r>
            <a:r>
              <a:rPr lang="en-US" altLang="zh-TW" sz="1200" dirty="0"/>
              <a:t> preprint arXiv:1811.04256 (2018)</a:t>
            </a:r>
            <a:endParaRPr lang="zh-TW" altLang="en-US" sz="1200" dirty="0"/>
          </a:p>
        </p:txBody>
      </p:sp>
    </p:spTree>
    <p:extLst>
      <p:ext uri="{BB962C8B-B14F-4D97-AF65-F5344CB8AC3E}">
        <p14:creationId xmlns:p14="http://schemas.microsoft.com/office/powerpoint/2010/main" val="2494149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62136CB-1349-4C8A-9213-32970B37E235}"/>
              </a:ext>
            </a:extLst>
          </p:cNvPr>
          <p:cNvSpPr>
            <a:spLocks noGrp="1"/>
          </p:cNvSpPr>
          <p:nvPr>
            <p:ph type="title"/>
          </p:nvPr>
        </p:nvSpPr>
        <p:spPr/>
        <p:txBody>
          <a:bodyPr/>
          <a:lstStyle/>
          <a:p>
            <a:r>
              <a:rPr lang="en-US" altLang="zh-TW" dirty="0"/>
              <a:t>Link Representation</a:t>
            </a:r>
            <a:endParaRPr lang="zh-TW" altLang="en-US" dirty="0"/>
          </a:p>
        </p:txBody>
      </p:sp>
      <p:sp>
        <p:nvSpPr>
          <p:cNvPr id="3" name="內容版面配置區 2">
            <a:extLst>
              <a:ext uri="{FF2B5EF4-FFF2-40B4-BE49-F238E27FC236}">
                <a16:creationId xmlns:a16="http://schemas.microsoft.com/office/drawing/2014/main" id="{3A4DE8DE-84E5-4C69-9816-D834FA16107C}"/>
              </a:ext>
            </a:extLst>
          </p:cNvPr>
          <p:cNvSpPr>
            <a:spLocks noGrp="1"/>
          </p:cNvSpPr>
          <p:nvPr>
            <p:ph idx="1"/>
          </p:nvPr>
        </p:nvSpPr>
        <p:spPr/>
        <p:txBody>
          <a:bodyPr/>
          <a:lstStyle/>
          <a:p>
            <a:pPr>
              <a:buFont typeface="Wingdings" panose="05000000000000000000" pitchFamily="2" charset="2"/>
              <a:buChar char="l"/>
            </a:pPr>
            <a:r>
              <a:rPr lang="en-US" altLang="zh-TW" dirty="0"/>
              <a:t>Cause – </a:t>
            </a:r>
          </a:p>
          <a:p>
            <a:pPr lvl="1">
              <a:buFont typeface="Wingdings" panose="05000000000000000000" pitchFamily="2" charset="2"/>
              <a:buChar char="l"/>
            </a:pPr>
            <a:r>
              <a:rPr lang="en-US" altLang="zh-TW" dirty="0"/>
              <a:t>The occurrence of vertical texts is not common in Latin texts, but it is frequently found in East Asian languages like Chinese, Japanese, and Korean.</a:t>
            </a:r>
          </a:p>
          <a:p>
            <a:pPr>
              <a:buFont typeface="Wingdings" panose="05000000000000000000" pitchFamily="2" charset="2"/>
              <a:buChar char="l"/>
            </a:pPr>
            <a:r>
              <a:rPr lang="en-US" altLang="zh-TW" dirty="0"/>
              <a:t>Solution – </a:t>
            </a:r>
            <a:r>
              <a:rPr lang="en-US" altLang="zh-TW" dirty="0">
                <a:solidFill>
                  <a:srgbClr val="FF0000"/>
                </a:solidFill>
              </a:rPr>
              <a:t>Binary center line </a:t>
            </a:r>
          </a:p>
          <a:p>
            <a:pPr lvl="1">
              <a:buFont typeface="Wingdings" panose="05000000000000000000" pitchFamily="2" charset="2"/>
              <a:buChar char="l"/>
            </a:pPr>
            <a:r>
              <a:rPr lang="en-US" altLang="zh-TW" dirty="0"/>
              <a:t>Binary center line is used to connect the sequential character regions.</a:t>
            </a:r>
          </a:p>
          <a:p>
            <a:pPr lvl="1">
              <a:buFont typeface="Wingdings" panose="05000000000000000000" pitchFamily="2" charset="2"/>
              <a:buChar char="l"/>
            </a:pPr>
            <a:r>
              <a:rPr lang="en-US" altLang="zh-TW" dirty="0"/>
              <a:t>Employing the original aﬃnity maps on vertical texts often produced ill-posed perspective transformation that generated invalid box coordinates.</a:t>
            </a:r>
          </a:p>
        </p:txBody>
      </p:sp>
    </p:spTree>
    <p:extLst>
      <p:ext uri="{BB962C8B-B14F-4D97-AF65-F5344CB8AC3E}">
        <p14:creationId xmlns:p14="http://schemas.microsoft.com/office/powerpoint/2010/main" val="1515314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F245008-8C45-4A6A-8286-3FCCA85CEDCB}"/>
              </a:ext>
            </a:extLst>
          </p:cNvPr>
          <p:cNvSpPr>
            <a:spLocks noGrp="1"/>
          </p:cNvSpPr>
          <p:nvPr>
            <p:ph type="title"/>
          </p:nvPr>
        </p:nvSpPr>
        <p:spPr/>
        <p:txBody>
          <a:bodyPr/>
          <a:lstStyle/>
          <a:p>
            <a:r>
              <a:rPr lang="en-US" altLang="zh-TW" dirty="0"/>
              <a:t>Link Representation</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6EC84A1A-9DF0-4AA1-AA90-16DC06D34D56}"/>
                  </a:ext>
                </a:extLst>
              </p:cNvPr>
              <p:cNvSpPr>
                <a:spLocks noGrp="1"/>
              </p:cNvSpPr>
              <p:nvPr>
                <p:ph idx="1"/>
              </p:nvPr>
            </p:nvSpPr>
            <p:spPr/>
            <p:txBody>
              <a:bodyPr/>
              <a:lstStyle/>
              <a:p>
                <a:pPr>
                  <a:buFont typeface="Wingdings" panose="05000000000000000000" pitchFamily="2" charset="2"/>
                  <a:buChar char="l"/>
                </a:pPr>
                <a:r>
                  <a:rPr lang="en-US" altLang="zh-TW" dirty="0"/>
                  <a:t>To generate ground truth </a:t>
                </a:r>
                <a:r>
                  <a:rPr lang="en-US" altLang="zh-TW" dirty="0" err="1"/>
                  <a:t>linkmap</a:t>
                </a:r>
                <a:r>
                  <a:rPr lang="en-US" altLang="zh-TW" dirty="0"/>
                  <a:t>, a line segment with thickness t is drawn between adjacent characters.</a:t>
                </a:r>
              </a:p>
              <a:p>
                <a:pPr marL="0" indent="0">
                  <a:buNone/>
                </a:pPr>
                <a14:m>
                  <m:oMathPara xmlns:m="http://schemas.openxmlformats.org/officeDocument/2006/math">
                    <m:oMathParaPr>
                      <m:jc m:val="centerGroup"/>
                    </m:oMathParaPr>
                    <m:oMath xmlns:m="http://schemas.openxmlformats.org/officeDocument/2006/math">
                      <m:r>
                        <a:rPr lang="en-US" altLang="zh-TW" b="0" i="1" smtClean="0">
                          <a:latin typeface="Cambria Math" panose="02040503050406030204" pitchFamily="18" charset="0"/>
                        </a:rPr>
                        <m:t>𝑡</m:t>
                      </m:r>
                      <m:r>
                        <a:rPr lang="en-US" altLang="zh-TW" b="0" i="1" smtClean="0">
                          <a:latin typeface="Cambria Math" panose="02040503050406030204" pitchFamily="18" charset="0"/>
                        </a:rPr>
                        <m:t>=</m:t>
                      </m:r>
                      <m:r>
                        <m:rPr>
                          <m:sty m:val="p"/>
                        </m:rPr>
                        <a:rPr lang="en-US" altLang="zh-TW" b="0" i="0" smtClean="0">
                          <a:latin typeface="Cambria Math" panose="02040503050406030204" pitchFamily="18" charset="0"/>
                        </a:rPr>
                        <m:t>max</m:t>
                      </m:r>
                      <m:r>
                        <a:rPr lang="en-US" altLang="zh-TW" b="0" i="1" smtClean="0">
                          <a:latin typeface="Cambria Math" panose="02040503050406030204" pitchFamily="18" charset="0"/>
                        </a:rPr>
                        <m:t>⁡(</m:t>
                      </m:r>
                      <m:f>
                        <m:fPr>
                          <m:ctrlPr>
                            <a:rPr lang="en-US" altLang="zh-TW" b="0" i="1" smtClean="0">
                              <a:latin typeface="Cambria Math" panose="02040503050406030204" pitchFamily="18" charset="0"/>
                            </a:rPr>
                          </m:ctrlPr>
                        </m:fPr>
                        <m:num>
                          <m:sSub>
                            <m:sSubPr>
                              <m:ctrlPr>
                                <a:rPr lang="en-US" altLang="zh-TW" b="0" i="1" smtClean="0">
                                  <a:latin typeface="Cambria Math" panose="02040503050406030204" pitchFamily="18" charset="0"/>
                                </a:rPr>
                              </m:ctrlPr>
                            </m:sSubPr>
                            <m:e>
                              <m:r>
                                <a:rPr lang="en-US" altLang="zh-TW" b="0" i="1" smtClean="0">
                                  <a:latin typeface="Cambria Math" panose="02040503050406030204" pitchFamily="18" charset="0"/>
                                </a:rPr>
                                <m:t>𝑑</m:t>
                              </m:r>
                            </m:e>
                            <m:sub>
                              <m:r>
                                <a:rPr lang="en-US" altLang="zh-TW" b="0" i="1" smtClean="0">
                                  <a:latin typeface="Cambria Math" panose="02040503050406030204" pitchFamily="18" charset="0"/>
                                </a:rPr>
                                <m:t>1</m:t>
                              </m:r>
                            </m:sub>
                          </m:sSub>
                          <m:r>
                            <a:rPr lang="en-US" altLang="zh-TW" b="0" i="1" smtClean="0">
                              <a:latin typeface="Cambria Math" panose="02040503050406030204" pitchFamily="18" charset="0"/>
                            </a:rPr>
                            <m:t>+</m:t>
                          </m:r>
                          <m:sSub>
                            <m:sSubPr>
                              <m:ctrlPr>
                                <a:rPr lang="en-US" altLang="zh-TW" b="0" i="1" smtClean="0">
                                  <a:latin typeface="Cambria Math" panose="02040503050406030204" pitchFamily="18" charset="0"/>
                                </a:rPr>
                              </m:ctrlPr>
                            </m:sSubPr>
                            <m:e>
                              <m:r>
                                <a:rPr lang="en-US" altLang="zh-TW" b="0" i="1" smtClean="0">
                                  <a:latin typeface="Cambria Math" panose="02040503050406030204" pitchFamily="18" charset="0"/>
                                </a:rPr>
                                <m:t>𝑑</m:t>
                              </m:r>
                            </m:e>
                            <m:sub>
                              <m:r>
                                <a:rPr lang="en-US" altLang="zh-TW" b="0" i="1" smtClean="0">
                                  <a:latin typeface="Cambria Math" panose="02040503050406030204" pitchFamily="18" charset="0"/>
                                </a:rPr>
                                <m:t>2</m:t>
                              </m:r>
                            </m:sub>
                          </m:sSub>
                        </m:num>
                        <m:den>
                          <m:r>
                            <a:rPr lang="en-US" altLang="zh-TW" b="0" i="1" smtClean="0">
                              <a:latin typeface="Cambria Math" panose="02040503050406030204" pitchFamily="18" charset="0"/>
                            </a:rPr>
                            <m:t>2</m:t>
                          </m:r>
                        </m:den>
                      </m:f>
                      <m:r>
                        <a:rPr lang="en-US" altLang="zh-TW" i="1">
                          <a:latin typeface="Cambria Math" panose="02040503050406030204" pitchFamily="18" charset="0"/>
                          <a:ea typeface="Cambria Math" panose="02040503050406030204" pitchFamily="18" charset="0"/>
                        </a:rPr>
                        <m:t>∗</m:t>
                      </m:r>
                      <m:r>
                        <a:rPr lang="zh-TW" altLang="en-US" b="0" i="1" smtClean="0">
                          <a:latin typeface="Cambria Math" panose="02040503050406030204" pitchFamily="18" charset="0"/>
                          <a:ea typeface="Cambria Math" panose="02040503050406030204" pitchFamily="18" charset="0"/>
                        </a:rPr>
                        <m:t>𝛼</m:t>
                      </m:r>
                      <m:r>
                        <a:rPr lang="en-US" altLang="zh-TW" b="0" i="1" smtClean="0">
                          <a:latin typeface="Cambria Math" panose="02040503050406030204" pitchFamily="18" charset="0"/>
                          <a:ea typeface="Cambria Math" panose="02040503050406030204" pitchFamily="18" charset="0"/>
                        </a:rPr>
                        <m:t>, 1)</m:t>
                      </m:r>
                    </m:oMath>
                  </m:oMathPara>
                </a14:m>
                <a:endParaRPr lang="en-US" altLang="zh-TW" dirty="0"/>
              </a:p>
              <a:p>
                <a:pPr>
                  <a:buFont typeface="Wingdings" panose="05000000000000000000" pitchFamily="2" charset="2"/>
                  <a:buChar char="l"/>
                </a:pPr>
                <a:r>
                  <a:rPr lang="en-US" altLang="zh-TW" dirty="0"/>
                  <a:t>where d1 and d2 are the diagonal lengths of adjacent character boxes and α is the scaling coeﬃcient. We set </a:t>
                </a:r>
                <a14:m>
                  <m:oMath xmlns:m="http://schemas.openxmlformats.org/officeDocument/2006/math">
                    <m:r>
                      <a:rPr lang="zh-TW" altLang="en-US" i="1" smtClean="0">
                        <a:latin typeface="Cambria Math" panose="02040503050406030204" pitchFamily="18" charset="0"/>
                      </a:rPr>
                      <m:t>𝛼</m:t>
                    </m:r>
                  </m:oMath>
                </a14:m>
                <a:r>
                  <a:rPr lang="en-US" altLang="zh-TW" dirty="0"/>
                  <a:t> as 0.1 in our implementation.</a:t>
                </a:r>
              </a:p>
              <a:p>
                <a:pPr marL="0" indent="0">
                  <a:buNone/>
                </a:pPr>
                <a:endParaRPr lang="en-US" altLang="zh-TW" dirty="0"/>
              </a:p>
              <a:p>
                <a:pPr>
                  <a:buFont typeface="Wingdings" panose="05000000000000000000" pitchFamily="2" charset="2"/>
                  <a:buChar char="l"/>
                </a:pPr>
                <a:r>
                  <a:rPr lang="en-US" altLang="zh-TW" dirty="0"/>
                  <a:t>The equation lets </a:t>
                </a:r>
                <a:r>
                  <a:rPr lang="en-US" altLang="zh-TW" dirty="0">
                    <a:solidFill>
                      <a:srgbClr val="FF0000"/>
                    </a:solidFill>
                  </a:rPr>
                  <a:t>the width of the center line proportional to the size of the characters.</a:t>
                </a:r>
                <a:endParaRPr lang="zh-TW" altLang="en-US" dirty="0">
                  <a:solidFill>
                    <a:srgbClr val="FF0000"/>
                  </a:solidFill>
                </a:endParaRPr>
              </a:p>
            </p:txBody>
          </p:sp>
        </mc:Choice>
        <mc:Fallback xmlns="">
          <p:sp>
            <p:nvSpPr>
              <p:cNvPr id="3" name="內容版面配置區 2">
                <a:extLst>
                  <a:ext uri="{FF2B5EF4-FFF2-40B4-BE49-F238E27FC236}">
                    <a16:creationId xmlns:a16="http://schemas.microsoft.com/office/drawing/2014/main" id="{6EC84A1A-9DF0-4AA1-AA90-16DC06D34D56}"/>
                  </a:ext>
                </a:extLst>
              </p:cNvPr>
              <p:cNvSpPr>
                <a:spLocks noGrp="1" noRot="1" noChangeAspect="1" noMove="1" noResize="1" noEditPoints="1" noAdjustHandles="1" noChangeArrowheads="1" noChangeShapeType="1" noTextEdit="1"/>
              </p:cNvSpPr>
              <p:nvPr>
                <p:ph idx="1"/>
              </p:nvPr>
            </p:nvSpPr>
            <p:spPr>
              <a:blipFill>
                <a:blip r:embed="rId2"/>
                <a:stretch>
                  <a:fillRect l="-1455" t="-1667"/>
                </a:stretch>
              </a:blipFill>
            </p:spPr>
            <p:txBody>
              <a:bodyPr/>
              <a:lstStyle/>
              <a:p>
                <a:r>
                  <a:rPr lang="zh-TW" altLang="en-US">
                    <a:noFill/>
                  </a:rPr>
                  <a:t> </a:t>
                </a:r>
              </a:p>
            </p:txBody>
          </p:sp>
        </mc:Fallback>
      </mc:AlternateContent>
      <p:sp>
        <p:nvSpPr>
          <p:cNvPr id="6" name="矩形 5">
            <a:extLst>
              <a:ext uri="{FF2B5EF4-FFF2-40B4-BE49-F238E27FC236}">
                <a16:creationId xmlns:a16="http://schemas.microsoft.com/office/drawing/2014/main" id="{4AD9890E-562A-4D30-9B06-B7320114769A}"/>
              </a:ext>
            </a:extLst>
          </p:cNvPr>
          <p:cNvSpPr/>
          <p:nvPr/>
        </p:nvSpPr>
        <p:spPr>
          <a:xfrm>
            <a:off x="7943849" y="2276476"/>
            <a:ext cx="419101" cy="762000"/>
          </a:xfrm>
          <a:prstGeom prst="rect">
            <a:avLst/>
          </a:prstGeom>
          <a:noFill/>
          <a:ln w="28575">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7" name="矩形 6">
            <a:extLst>
              <a:ext uri="{FF2B5EF4-FFF2-40B4-BE49-F238E27FC236}">
                <a16:creationId xmlns:a16="http://schemas.microsoft.com/office/drawing/2014/main" id="{E69424A3-9830-474E-9BB0-3E0AD3A0F348}"/>
              </a:ext>
            </a:extLst>
          </p:cNvPr>
          <p:cNvSpPr/>
          <p:nvPr/>
        </p:nvSpPr>
        <p:spPr>
          <a:xfrm>
            <a:off x="8458198" y="2276476"/>
            <a:ext cx="419101" cy="504824"/>
          </a:xfrm>
          <a:prstGeom prst="rect">
            <a:avLst/>
          </a:prstGeom>
          <a:noFill/>
          <a:ln w="28575">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cxnSp>
        <p:nvCxnSpPr>
          <p:cNvPr id="9" name="直線接點 8">
            <a:extLst>
              <a:ext uri="{FF2B5EF4-FFF2-40B4-BE49-F238E27FC236}">
                <a16:creationId xmlns:a16="http://schemas.microsoft.com/office/drawing/2014/main" id="{AA1E9E4C-6429-4018-944D-2C5AA8DAA0E0}"/>
              </a:ext>
            </a:extLst>
          </p:cNvPr>
          <p:cNvCxnSpPr/>
          <p:nvPr/>
        </p:nvCxnSpPr>
        <p:spPr>
          <a:xfrm>
            <a:off x="7943849" y="2276476"/>
            <a:ext cx="419101" cy="76200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 name="直線接點 9">
            <a:extLst>
              <a:ext uri="{FF2B5EF4-FFF2-40B4-BE49-F238E27FC236}">
                <a16:creationId xmlns:a16="http://schemas.microsoft.com/office/drawing/2014/main" id="{7F39615D-9186-4888-B2AC-E0B4786DBBA6}"/>
              </a:ext>
            </a:extLst>
          </p:cNvPr>
          <p:cNvCxnSpPr>
            <a:cxnSpLocks/>
          </p:cNvCxnSpPr>
          <p:nvPr/>
        </p:nvCxnSpPr>
        <p:spPr>
          <a:xfrm>
            <a:off x="8467724" y="2261025"/>
            <a:ext cx="419101" cy="52027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1002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0149157-E7FA-4566-A8B5-3E7F0DD9089D}"/>
              </a:ext>
            </a:extLst>
          </p:cNvPr>
          <p:cNvSpPr>
            <a:spLocks noGrp="1"/>
          </p:cNvSpPr>
          <p:nvPr>
            <p:ph type="title"/>
          </p:nvPr>
        </p:nvSpPr>
        <p:spPr/>
        <p:txBody>
          <a:bodyPr/>
          <a:lstStyle/>
          <a:p>
            <a:r>
              <a:rPr lang="en-US" altLang="zh-TW" dirty="0"/>
              <a:t>Orientation Estimation</a:t>
            </a:r>
            <a:endParaRPr lang="zh-TW" altLang="en-US" dirty="0"/>
          </a:p>
        </p:txBody>
      </p:sp>
      <p:sp>
        <p:nvSpPr>
          <p:cNvPr id="3" name="內容版面配置區 2">
            <a:extLst>
              <a:ext uri="{FF2B5EF4-FFF2-40B4-BE49-F238E27FC236}">
                <a16:creationId xmlns:a16="http://schemas.microsoft.com/office/drawing/2014/main" id="{192DF5D1-5366-4D97-B7B6-5F5FBD9A990F}"/>
              </a:ext>
            </a:extLst>
          </p:cNvPr>
          <p:cNvSpPr>
            <a:spLocks noGrp="1"/>
          </p:cNvSpPr>
          <p:nvPr>
            <p:ph idx="1"/>
          </p:nvPr>
        </p:nvSpPr>
        <p:spPr/>
        <p:txBody>
          <a:bodyPr/>
          <a:lstStyle/>
          <a:p>
            <a:pPr>
              <a:buFont typeface="Wingdings" panose="05000000000000000000" pitchFamily="2" charset="2"/>
              <a:buChar char="l"/>
            </a:pPr>
            <a:r>
              <a:rPr lang="en-US" altLang="zh-TW" dirty="0"/>
              <a:t>It is important to obtain the right orientation of</a:t>
            </a:r>
            <a:r>
              <a:rPr lang="zh-TW" altLang="en-US" dirty="0"/>
              <a:t> </a:t>
            </a:r>
            <a:r>
              <a:rPr lang="en-US" altLang="zh-TW" dirty="0"/>
              <a:t>text boxes since the recognition stage requires well-deﬁned box coordinates to</a:t>
            </a:r>
            <a:r>
              <a:rPr lang="zh-TW" altLang="en-US" dirty="0"/>
              <a:t> </a:t>
            </a:r>
            <a:r>
              <a:rPr lang="en-US" altLang="zh-TW" dirty="0"/>
              <a:t>recognize the text properly.</a:t>
            </a:r>
          </a:p>
          <a:p>
            <a:pPr>
              <a:buFont typeface="Wingdings" panose="05000000000000000000" pitchFamily="2" charset="2"/>
              <a:buChar char="l"/>
            </a:pPr>
            <a:endParaRPr lang="en-US" altLang="zh-TW" dirty="0"/>
          </a:p>
          <a:p>
            <a:pPr>
              <a:buFont typeface="Wingdings" panose="05000000000000000000" pitchFamily="2" charset="2"/>
              <a:buChar char="l"/>
            </a:pPr>
            <a:endParaRPr lang="en-US" altLang="zh-TW" dirty="0"/>
          </a:p>
          <a:p>
            <a:pPr>
              <a:buFont typeface="Wingdings" panose="05000000000000000000" pitchFamily="2" charset="2"/>
              <a:buChar char="l"/>
            </a:pPr>
            <a:endParaRPr lang="en-US" altLang="zh-TW" dirty="0"/>
          </a:p>
          <a:p>
            <a:pPr>
              <a:buFont typeface="Wingdings" panose="05000000000000000000" pitchFamily="2" charset="2"/>
              <a:buChar char="l"/>
            </a:pPr>
            <a:r>
              <a:rPr lang="en-US" altLang="zh-TW" dirty="0"/>
              <a:t>To this end, we add two-channel outputs in the detection stage; channel is used to predict angles of characters along the x-axis, y-axis each.</a:t>
            </a:r>
          </a:p>
          <a:p>
            <a:pPr>
              <a:buFont typeface="Wingdings" panose="05000000000000000000" pitchFamily="2" charset="2"/>
              <a:buChar char="l"/>
            </a:pPr>
            <a:endParaRPr lang="en-US" altLang="zh-TW" dirty="0"/>
          </a:p>
          <a:p>
            <a:pPr>
              <a:buFont typeface="Wingdings" panose="05000000000000000000" pitchFamily="2" charset="2"/>
              <a:buChar char="l"/>
            </a:pPr>
            <a:endParaRPr lang="zh-TW" altLang="en-US" dirty="0"/>
          </a:p>
        </p:txBody>
      </p:sp>
      <p:pic>
        <p:nvPicPr>
          <p:cNvPr id="4" name="圖片 3">
            <a:extLst>
              <a:ext uri="{FF2B5EF4-FFF2-40B4-BE49-F238E27FC236}">
                <a16:creationId xmlns:a16="http://schemas.microsoft.com/office/drawing/2014/main" id="{BB4B563A-6AC6-4645-8E31-EA9EBBF7F375}"/>
              </a:ext>
            </a:extLst>
          </p:cNvPr>
          <p:cNvPicPr>
            <a:picLocks noChangeAspect="1"/>
          </p:cNvPicPr>
          <p:nvPr/>
        </p:nvPicPr>
        <p:blipFill>
          <a:blip r:embed="rId2"/>
          <a:stretch>
            <a:fillRect/>
          </a:stretch>
        </p:blipFill>
        <p:spPr>
          <a:xfrm>
            <a:off x="3620408" y="2430025"/>
            <a:ext cx="4411930" cy="1427389"/>
          </a:xfrm>
          <a:prstGeom prst="rect">
            <a:avLst/>
          </a:prstGeom>
        </p:spPr>
      </p:pic>
      <p:sp>
        <p:nvSpPr>
          <p:cNvPr id="5" name="橢圓 4">
            <a:extLst>
              <a:ext uri="{FF2B5EF4-FFF2-40B4-BE49-F238E27FC236}">
                <a16:creationId xmlns:a16="http://schemas.microsoft.com/office/drawing/2014/main" id="{39028213-D1ED-4D17-94F7-C787B9C2B6F4}"/>
              </a:ext>
            </a:extLst>
          </p:cNvPr>
          <p:cNvSpPr/>
          <p:nvPr/>
        </p:nvSpPr>
        <p:spPr>
          <a:xfrm>
            <a:off x="4604273" y="2323652"/>
            <a:ext cx="1118795" cy="95743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橢圓 5">
            <a:extLst>
              <a:ext uri="{FF2B5EF4-FFF2-40B4-BE49-F238E27FC236}">
                <a16:creationId xmlns:a16="http://schemas.microsoft.com/office/drawing/2014/main" id="{3B673A88-19EC-4B87-8374-01D71B91EFE9}"/>
              </a:ext>
            </a:extLst>
          </p:cNvPr>
          <p:cNvSpPr/>
          <p:nvPr/>
        </p:nvSpPr>
        <p:spPr>
          <a:xfrm>
            <a:off x="6011732" y="2108499"/>
            <a:ext cx="1118795" cy="95743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95713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0149157-E7FA-4566-A8B5-3E7F0DD9089D}"/>
              </a:ext>
            </a:extLst>
          </p:cNvPr>
          <p:cNvSpPr>
            <a:spLocks noGrp="1"/>
          </p:cNvSpPr>
          <p:nvPr>
            <p:ph type="title"/>
          </p:nvPr>
        </p:nvSpPr>
        <p:spPr/>
        <p:txBody>
          <a:bodyPr/>
          <a:lstStyle/>
          <a:p>
            <a:r>
              <a:rPr lang="en-US" altLang="zh-TW" dirty="0"/>
              <a:t>Orientation Estimation</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192DF5D1-5366-4D97-B7B6-5F5FBD9A990F}"/>
                  </a:ext>
                </a:extLst>
              </p:cNvPr>
              <p:cNvSpPr>
                <a:spLocks noGrp="1"/>
              </p:cNvSpPr>
              <p:nvPr>
                <p:ph idx="1"/>
              </p:nvPr>
            </p:nvSpPr>
            <p:spPr/>
            <p:txBody>
              <a:bodyPr>
                <a:normAutofit/>
              </a:bodyPr>
              <a:lstStyle/>
              <a:p>
                <a:pPr>
                  <a:buFont typeface="Wingdings" panose="05000000000000000000" pitchFamily="2" charset="2"/>
                  <a:buChar char="l"/>
                </a:pPr>
                <a:r>
                  <a:rPr lang="en-US" altLang="zh-TW" dirty="0"/>
                  <a:t>To generate the ground truth of orientation map, the upward angle of the GT character bounding box is represented as </a:t>
                </a:r>
                <a14:m>
                  <m:oMath xmlns:m="http://schemas.openxmlformats.org/officeDocument/2006/math">
                    <m:sSubSup>
                      <m:sSubSupPr>
                        <m:ctrlPr>
                          <a:rPr lang="en-US" altLang="zh-TW" i="1" smtClean="0">
                            <a:latin typeface="Cambria Math" panose="02040503050406030204" pitchFamily="18" charset="0"/>
                          </a:rPr>
                        </m:ctrlPr>
                      </m:sSubSupPr>
                      <m:e>
                        <m:r>
                          <a:rPr lang="zh-TW" altLang="en-US" i="1" smtClean="0">
                            <a:latin typeface="Cambria Math" panose="02040503050406030204" pitchFamily="18" charset="0"/>
                          </a:rPr>
                          <m:t>𝜃</m:t>
                        </m:r>
                      </m:e>
                      <m:sub>
                        <m:r>
                          <a:rPr lang="en-US" altLang="zh-TW" b="0" i="1" smtClean="0">
                            <a:latin typeface="Cambria Math" panose="02040503050406030204" pitchFamily="18" charset="0"/>
                          </a:rPr>
                          <m:t>𝑏𝑜𝑥</m:t>
                        </m:r>
                      </m:sub>
                      <m:sup>
                        <m:r>
                          <a:rPr lang="en-US" altLang="zh-TW" b="0" i="1" smtClean="0">
                            <a:latin typeface="Cambria Math" panose="02040503050406030204" pitchFamily="18" charset="0"/>
                          </a:rPr>
                          <m:t>∗</m:t>
                        </m:r>
                      </m:sup>
                    </m:sSubSup>
                  </m:oMath>
                </a14:m>
                <a:r>
                  <a:rPr lang="en-US" altLang="zh-TW" dirty="0"/>
                  <a:t>.</a:t>
                </a:r>
              </a:p>
              <a:p>
                <a:pPr>
                  <a:buFont typeface="Wingdings" panose="05000000000000000000" pitchFamily="2" charset="2"/>
                  <a:buChar char="l"/>
                </a:pPr>
                <a:endParaRPr lang="en-US" altLang="zh-TW" dirty="0"/>
              </a:p>
              <a:p>
                <a:pPr>
                  <a:buFont typeface="Wingdings" panose="05000000000000000000" pitchFamily="2" charset="2"/>
                  <a:buChar char="l"/>
                </a:pPr>
                <a:endParaRPr lang="en-US" altLang="zh-TW" dirty="0"/>
              </a:p>
              <a:p>
                <a:pPr>
                  <a:buFont typeface="Wingdings" panose="05000000000000000000" pitchFamily="2" charset="2"/>
                  <a:buChar char="l"/>
                </a:pPr>
                <a:endParaRPr lang="en-US" altLang="zh-TW" dirty="0"/>
              </a:p>
              <a:p>
                <a:pPr marL="0" indent="0">
                  <a:buNone/>
                </a:pPr>
                <a:endParaRPr lang="en-US" altLang="zh-TW" dirty="0"/>
              </a:p>
              <a:p>
                <a:pPr>
                  <a:buFont typeface="Wingdings" panose="05000000000000000000" pitchFamily="2" charset="2"/>
                  <a:buChar char="l"/>
                </a:pPr>
                <a:r>
                  <a:rPr lang="en-US" altLang="zh-TW" dirty="0"/>
                  <a:t>The channel predicting x-axis has a value of </a:t>
                </a:r>
                <a14:m>
                  <m:oMath xmlns:m="http://schemas.openxmlformats.org/officeDocument/2006/math">
                    <m:sSubSup>
                      <m:sSubSupPr>
                        <m:ctrlPr>
                          <a:rPr lang="en-US" altLang="zh-TW" i="1" smtClean="0">
                            <a:latin typeface="Cambria Math" panose="02040503050406030204" pitchFamily="18" charset="0"/>
                          </a:rPr>
                        </m:ctrlPr>
                      </m:sSubSupPr>
                      <m:e>
                        <m:r>
                          <a:rPr lang="en-US" altLang="zh-TW" b="0" i="1" smtClean="0">
                            <a:latin typeface="Cambria Math" panose="02040503050406030204" pitchFamily="18" charset="0"/>
                          </a:rPr>
                          <m:t>𝑆</m:t>
                        </m:r>
                      </m:e>
                      <m:sub>
                        <m:r>
                          <a:rPr lang="en-US" altLang="zh-TW" b="0" i="1" smtClean="0">
                            <a:latin typeface="Cambria Math" panose="02040503050406030204" pitchFamily="18" charset="0"/>
                          </a:rPr>
                          <m:t>𝑐𝑜𝑠</m:t>
                        </m:r>
                      </m:sub>
                      <m:sup>
                        <m:r>
                          <a:rPr lang="en-US" altLang="zh-TW" b="0" i="1" smtClean="0">
                            <a:latin typeface="Cambria Math" panose="02040503050406030204" pitchFamily="18" charset="0"/>
                          </a:rPr>
                          <m:t>∗</m:t>
                        </m:r>
                      </m:sup>
                    </m:sSubSup>
                    <m:d>
                      <m:dPr>
                        <m:ctrlPr>
                          <a:rPr lang="en-US" altLang="zh-TW" b="0" i="1" smtClean="0">
                            <a:latin typeface="Cambria Math" panose="02040503050406030204" pitchFamily="18" charset="0"/>
                          </a:rPr>
                        </m:ctrlPr>
                      </m:dPr>
                      <m:e>
                        <m:r>
                          <a:rPr lang="en-US" altLang="zh-TW" b="0" i="1" smtClean="0">
                            <a:latin typeface="Cambria Math" panose="02040503050406030204" pitchFamily="18" charset="0"/>
                          </a:rPr>
                          <m:t>𝑝</m:t>
                        </m:r>
                      </m:e>
                    </m:d>
                    <m:r>
                      <a:rPr lang="en-US" altLang="zh-TW" b="0" i="1" smtClean="0">
                        <a:latin typeface="Cambria Math" panose="02040503050406030204" pitchFamily="18" charset="0"/>
                      </a:rPr>
                      <m:t>=(</m:t>
                    </m:r>
                    <m:r>
                      <a:rPr lang="en-US" altLang="zh-TW" b="0" i="1" smtClean="0">
                        <a:latin typeface="Cambria Math" panose="02040503050406030204" pitchFamily="18" charset="0"/>
                      </a:rPr>
                      <m:t>𝑐𝑜𝑠</m:t>
                    </m:r>
                    <m:r>
                      <a:rPr lang="zh-TW" altLang="en-US" b="0" i="1" smtClean="0">
                        <a:latin typeface="Cambria Math" panose="02040503050406030204" pitchFamily="18" charset="0"/>
                      </a:rPr>
                      <m:t>𝜃</m:t>
                    </m:r>
                    <m:r>
                      <a:rPr lang="en-US" altLang="zh-TW" b="0" i="1" smtClean="0">
                        <a:latin typeface="Cambria Math" panose="02040503050406030204" pitchFamily="18" charset="0"/>
                      </a:rPr>
                      <m:t>+1)</m:t>
                    </m:r>
                    <m:r>
                      <a:rPr lang="en-US" altLang="zh-TW" b="0" i="1" smtClean="0">
                        <a:latin typeface="Cambria Math" panose="02040503050406030204" pitchFamily="18" charset="0"/>
                        <a:ea typeface="Cambria Math" panose="02040503050406030204" pitchFamily="18" charset="0"/>
                      </a:rPr>
                      <m:t>×0.5</m:t>
                    </m:r>
                  </m:oMath>
                </a14:m>
                <a:r>
                  <a:rPr lang="en-US" altLang="zh-TW" dirty="0"/>
                  <a:t>, and the channel predicting y-axis has a value of </a:t>
                </a:r>
                <a14:m>
                  <m:oMath xmlns:m="http://schemas.openxmlformats.org/officeDocument/2006/math">
                    <m:sSubSup>
                      <m:sSubSupPr>
                        <m:ctrlPr>
                          <a:rPr lang="en-US" altLang="zh-TW" i="1">
                            <a:latin typeface="Cambria Math" panose="02040503050406030204" pitchFamily="18" charset="0"/>
                          </a:rPr>
                        </m:ctrlPr>
                      </m:sSubSupPr>
                      <m:e>
                        <m:r>
                          <a:rPr lang="en-US" altLang="zh-TW" i="1">
                            <a:latin typeface="Cambria Math" panose="02040503050406030204" pitchFamily="18" charset="0"/>
                          </a:rPr>
                          <m:t>𝑆</m:t>
                        </m:r>
                      </m:e>
                      <m:sub>
                        <m:r>
                          <a:rPr lang="en-US" altLang="zh-TW" b="0" i="1" smtClean="0">
                            <a:latin typeface="Cambria Math" panose="02040503050406030204" pitchFamily="18" charset="0"/>
                          </a:rPr>
                          <m:t>𝑠𝑖𝑛</m:t>
                        </m:r>
                      </m:sub>
                      <m:sup>
                        <m:r>
                          <a:rPr lang="en-US" altLang="zh-TW" i="1">
                            <a:latin typeface="Cambria Math" panose="02040503050406030204" pitchFamily="18" charset="0"/>
                          </a:rPr>
                          <m:t>∗</m:t>
                        </m:r>
                      </m:sup>
                    </m:sSubSup>
                    <m:d>
                      <m:dPr>
                        <m:ctrlPr>
                          <a:rPr lang="en-US" altLang="zh-TW" i="1">
                            <a:latin typeface="Cambria Math" panose="02040503050406030204" pitchFamily="18" charset="0"/>
                          </a:rPr>
                        </m:ctrlPr>
                      </m:dPr>
                      <m:e>
                        <m:r>
                          <a:rPr lang="en-US" altLang="zh-TW" i="1">
                            <a:latin typeface="Cambria Math" panose="02040503050406030204" pitchFamily="18" charset="0"/>
                          </a:rPr>
                          <m:t>𝑝</m:t>
                        </m:r>
                      </m:e>
                    </m:d>
                    <m:r>
                      <a:rPr lang="en-US" altLang="zh-TW" i="1">
                        <a:latin typeface="Cambria Math" panose="02040503050406030204" pitchFamily="18" charset="0"/>
                      </a:rPr>
                      <m:t>=(</m:t>
                    </m:r>
                    <m:r>
                      <a:rPr lang="en-US" altLang="zh-TW" b="0" i="1" smtClean="0">
                        <a:latin typeface="Cambria Math" panose="02040503050406030204" pitchFamily="18" charset="0"/>
                      </a:rPr>
                      <m:t>𝑠𝑖𝑛</m:t>
                    </m:r>
                    <m:r>
                      <a:rPr lang="zh-TW" altLang="en-US" i="1">
                        <a:latin typeface="Cambria Math" panose="02040503050406030204" pitchFamily="18" charset="0"/>
                      </a:rPr>
                      <m:t>𝜃</m:t>
                    </m:r>
                    <m:r>
                      <a:rPr lang="en-US" altLang="zh-TW" i="1">
                        <a:latin typeface="Cambria Math" panose="02040503050406030204" pitchFamily="18" charset="0"/>
                      </a:rPr>
                      <m:t>+1)</m:t>
                    </m:r>
                    <m:r>
                      <a:rPr lang="en-US" altLang="zh-TW" i="1">
                        <a:latin typeface="Cambria Math" panose="02040503050406030204" pitchFamily="18" charset="0"/>
                        <a:ea typeface="Cambria Math" panose="02040503050406030204" pitchFamily="18" charset="0"/>
                      </a:rPr>
                      <m:t>×0.5</m:t>
                    </m:r>
                  </m:oMath>
                </a14:m>
                <a:r>
                  <a:rPr lang="en-US" altLang="zh-TW" dirty="0"/>
                  <a:t>.</a:t>
                </a:r>
              </a:p>
              <a:p>
                <a:pPr>
                  <a:buFont typeface="Wingdings" panose="05000000000000000000" pitchFamily="2" charset="2"/>
                  <a:buChar char="l"/>
                </a:pPr>
                <a:r>
                  <a:rPr lang="en-US" altLang="zh-TW" dirty="0"/>
                  <a:t>The ground truth orientation map is generated by ﬁlling the pixels </a:t>
                </a:r>
                <a14:m>
                  <m:oMath xmlns:m="http://schemas.openxmlformats.org/officeDocument/2006/math">
                    <m:r>
                      <a:rPr lang="en-US" altLang="zh-TW" b="0" i="1" smtClean="0">
                        <a:latin typeface="Cambria Math" panose="02040503050406030204" pitchFamily="18" charset="0"/>
                      </a:rPr>
                      <m:t>𝑝</m:t>
                    </m:r>
                  </m:oMath>
                </a14:m>
                <a:r>
                  <a:rPr lang="en-US" altLang="zh-TW" dirty="0"/>
                  <a:t> in the region of the word box with the values of </a:t>
                </a:r>
                <a14:m>
                  <m:oMath xmlns:m="http://schemas.openxmlformats.org/officeDocument/2006/math">
                    <m:sSubSup>
                      <m:sSubSupPr>
                        <m:ctrlPr>
                          <a:rPr lang="en-US" altLang="zh-TW" i="1" smtClean="0">
                            <a:latin typeface="Cambria Math" panose="02040503050406030204" pitchFamily="18" charset="0"/>
                          </a:rPr>
                        </m:ctrlPr>
                      </m:sSubSupPr>
                      <m:e>
                        <m:r>
                          <a:rPr lang="en-US" altLang="zh-TW" b="0" i="1" smtClean="0">
                            <a:latin typeface="Cambria Math" panose="02040503050406030204" pitchFamily="18" charset="0"/>
                          </a:rPr>
                          <m:t>𝑆</m:t>
                        </m:r>
                      </m:e>
                      <m:sub>
                        <m:r>
                          <a:rPr lang="en-US" altLang="zh-TW" b="0" i="1" smtClean="0">
                            <a:latin typeface="Cambria Math" panose="02040503050406030204" pitchFamily="18" charset="0"/>
                          </a:rPr>
                          <m:t>𝑐𝑜𝑠</m:t>
                        </m:r>
                      </m:sub>
                      <m:sup>
                        <m:r>
                          <a:rPr lang="en-US" altLang="zh-TW" b="0" i="1" smtClean="0">
                            <a:latin typeface="Cambria Math" panose="02040503050406030204" pitchFamily="18" charset="0"/>
                          </a:rPr>
                          <m:t>∗</m:t>
                        </m:r>
                      </m:sup>
                    </m:sSubSup>
                    <m:d>
                      <m:dPr>
                        <m:ctrlPr>
                          <a:rPr lang="en-US" altLang="zh-TW" b="0" i="1" smtClean="0">
                            <a:latin typeface="Cambria Math" panose="02040503050406030204" pitchFamily="18" charset="0"/>
                          </a:rPr>
                        </m:ctrlPr>
                      </m:dPr>
                      <m:e>
                        <m:r>
                          <a:rPr lang="en-US" altLang="zh-TW" b="0" i="1" smtClean="0">
                            <a:latin typeface="Cambria Math" panose="02040503050406030204" pitchFamily="18" charset="0"/>
                          </a:rPr>
                          <m:t>𝑝</m:t>
                        </m:r>
                      </m:e>
                    </m:d>
                    <m:r>
                      <a:rPr lang="en-US" altLang="zh-TW" b="0" i="1" smtClean="0">
                        <a:latin typeface="Cambria Math" panose="02040503050406030204" pitchFamily="18" charset="0"/>
                      </a:rPr>
                      <m:t> </m:t>
                    </m:r>
                  </m:oMath>
                </a14:m>
                <a:r>
                  <a:rPr lang="en-US" altLang="zh-TW" dirty="0"/>
                  <a:t>and </a:t>
                </a:r>
                <a14:m>
                  <m:oMath xmlns:m="http://schemas.openxmlformats.org/officeDocument/2006/math">
                    <m:sSubSup>
                      <m:sSubSupPr>
                        <m:ctrlPr>
                          <a:rPr lang="en-US" altLang="zh-TW" i="1">
                            <a:latin typeface="Cambria Math" panose="02040503050406030204" pitchFamily="18" charset="0"/>
                          </a:rPr>
                        </m:ctrlPr>
                      </m:sSubSupPr>
                      <m:e>
                        <m:r>
                          <a:rPr lang="en-US" altLang="zh-TW" i="1">
                            <a:latin typeface="Cambria Math" panose="02040503050406030204" pitchFamily="18" charset="0"/>
                          </a:rPr>
                          <m:t>𝑆</m:t>
                        </m:r>
                      </m:e>
                      <m:sub>
                        <m:r>
                          <a:rPr lang="en-US" altLang="zh-TW" i="1">
                            <a:latin typeface="Cambria Math" panose="02040503050406030204" pitchFamily="18" charset="0"/>
                          </a:rPr>
                          <m:t>𝑠𝑖𝑛</m:t>
                        </m:r>
                      </m:sub>
                      <m:sup>
                        <m:r>
                          <a:rPr lang="en-US" altLang="zh-TW" i="1">
                            <a:latin typeface="Cambria Math" panose="02040503050406030204" pitchFamily="18" charset="0"/>
                          </a:rPr>
                          <m:t>∗</m:t>
                        </m:r>
                      </m:sup>
                    </m:sSubSup>
                    <m:d>
                      <m:dPr>
                        <m:ctrlPr>
                          <a:rPr lang="en-US" altLang="zh-TW" i="1">
                            <a:latin typeface="Cambria Math" panose="02040503050406030204" pitchFamily="18" charset="0"/>
                          </a:rPr>
                        </m:ctrlPr>
                      </m:dPr>
                      <m:e>
                        <m:r>
                          <a:rPr lang="en-US" altLang="zh-TW" i="1">
                            <a:latin typeface="Cambria Math" panose="02040503050406030204" pitchFamily="18" charset="0"/>
                          </a:rPr>
                          <m:t>𝑝</m:t>
                        </m:r>
                      </m:e>
                    </m:d>
                  </m:oMath>
                </a14:m>
                <a:r>
                  <a:rPr lang="en-US" altLang="zh-TW" dirty="0"/>
                  <a:t>.</a:t>
                </a:r>
                <a:endParaRPr lang="zh-TW" altLang="en-US" dirty="0"/>
              </a:p>
            </p:txBody>
          </p:sp>
        </mc:Choice>
        <mc:Fallback xmlns="">
          <p:sp>
            <p:nvSpPr>
              <p:cNvPr id="3" name="內容版面配置區 2">
                <a:extLst>
                  <a:ext uri="{FF2B5EF4-FFF2-40B4-BE49-F238E27FC236}">
                    <a16:creationId xmlns:a16="http://schemas.microsoft.com/office/drawing/2014/main" id="{192DF5D1-5366-4D97-B7B6-5F5FBD9A990F}"/>
                  </a:ext>
                </a:extLst>
              </p:cNvPr>
              <p:cNvSpPr>
                <a:spLocks noGrp="1" noRot="1" noChangeAspect="1" noMove="1" noResize="1" noEditPoints="1" noAdjustHandles="1" noChangeArrowheads="1" noChangeShapeType="1" noTextEdit="1"/>
              </p:cNvSpPr>
              <p:nvPr>
                <p:ph idx="1"/>
              </p:nvPr>
            </p:nvSpPr>
            <p:spPr>
              <a:blipFill>
                <a:blip r:embed="rId2"/>
                <a:stretch>
                  <a:fillRect l="-1455" t="-1667"/>
                </a:stretch>
              </a:blipFill>
            </p:spPr>
            <p:txBody>
              <a:bodyPr/>
              <a:lstStyle/>
              <a:p>
                <a:r>
                  <a:rPr lang="zh-TW" altLang="en-US">
                    <a:noFill/>
                  </a:rPr>
                  <a:t> </a:t>
                </a:r>
              </a:p>
            </p:txBody>
          </p:sp>
        </mc:Fallback>
      </mc:AlternateContent>
      <p:sp>
        <p:nvSpPr>
          <p:cNvPr id="4" name="矩形 3">
            <a:extLst>
              <a:ext uri="{FF2B5EF4-FFF2-40B4-BE49-F238E27FC236}">
                <a16:creationId xmlns:a16="http://schemas.microsoft.com/office/drawing/2014/main" id="{A6B4FF9C-BF3A-4930-83F1-FF84AA85F7BB}"/>
              </a:ext>
            </a:extLst>
          </p:cNvPr>
          <p:cNvSpPr/>
          <p:nvPr/>
        </p:nvSpPr>
        <p:spPr>
          <a:xfrm rot="17967384">
            <a:off x="3419473" y="3476413"/>
            <a:ext cx="419101" cy="762000"/>
          </a:xfrm>
          <a:prstGeom prst="rect">
            <a:avLst/>
          </a:prstGeom>
          <a:noFill/>
          <a:ln w="28575">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5" name="矩形 4">
            <a:extLst>
              <a:ext uri="{FF2B5EF4-FFF2-40B4-BE49-F238E27FC236}">
                <a16:creationId xmlns:a16="http://schemas.microsoft.com/office/drawing/2014/main" id="{A0E8161C-0908-437D-A1FC-5AC86EBB2165}"/>
              </a:ext>
            </a:extLst>
          </p:cNvPr>
          <p:cNvSpPr/>
          <p:nvPr/>
        </p:nvSpPr>
        <p:spPr>
          <a:xfrm rot="1929421">
            <a:off x="5815192" y="2809260"/>
            <a:ext cx="419101" cy="762000"/>
          </a:xfrm>
          <a:prstGeom prst="rect">
            <a:avLst/>
          </a:prstGeom>
          <a:noFill/>
          <a:ln w="28575">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6" name="矩形 5">
            <a:extLst>
              <a:ext uri="{FF2B5EF4-FFF2-40B4-BE49-F238E27FC236}">
                <a16:creationId xmlns:a16="http://schemas.microsoft.com/office/drawing/2014/main" id="{A2C56030-4522-4D7F-B398-1271CFE1743E}"/>
              </a:ext>
            </a:extLst>
          </p:cNvPr>
          <p:cNvSpPr/>
          <p:nvPr/>
        </p:nvSpPr>
        <p:spPr>
          <a:xfrm rot="3592538">
            <a:off x="6385927" y="3476413"/>
            <a:ext cx="419101" cy="762000"/>
          </a:xfrm>
          <a:prstGeom prst="rect">
            <a:avLst/>
          </a:prstGeom>
          <a:noFill/>
          <a:ln w="28575">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7" name="矩形 6">
            <a:extLst>
              <a:ext uri="{FF2B5EF4-FFF2-40B4-BE49-F238E27FC236}">
                <a16:creationId xmlns:a16="http://schemas.microsoft.com/office/drawing/2014/main" id="{E937ECA4-0A61-43CC-9CEE-EBA980E14679}"/>
              </a:ext>
            </a:extLst>
          </p:cNvPr>
          <p:cNvSpPr/>
          <p:nvPr/>
        </p:nvSpPr>
        <p:spPr>
          <a:xfrm rot="19954348">
            <a:off x="4048357" y="2809875"/>
            <a:ext cx="419101" cy="762000"/>
          </a:xfrm>
          <a:prstGeom prst="rect">
            <a:avLst/>
          </a:prstGeom>
          <a:noFill/>
          <a:ln w="28575">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8" name="矩形 7">
            <a:extLst>
              <a:ext uri="{FF2B5EF4-FFF2-40B4-BE49-F238E27FC236}">
                <a16:creationId xmlns:a16="http://schemas.microsoft.com/office/drawing/2014/main" id="{8D81160D-3144-4527-821A-A3C9632FDD02}"/>
              </a:ext>
            </a:extLst>
          </p:cNvPr>
          <p:cNvSpPr/>
          <p:nvPr/>
        </p:nvSpPr>
        <p:spPr>
          <a:xfrm>
            <a:off x="4902488" y="2581276"/>
            <a:ext cx="419101" cy="762000"/>
          </a:xfrm>
          <a:prstGeom prst="rect">
            <a:avLst/>
          </a:prstGeom>
          <a:noFill/>
          <a:ln w="28575">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cxnSp>
        <p:nvCxnSpPr>
          <p:cNvPr id="12" name="直線單箭頭接點 11">
            <a:extLst>
              <a:ext uri="{FF2B5EF4-FFF2-40B4-BE49-F238E27FC236}">
                <a16:creationId xmlns:a16="http://schemas.microsoft.com/office/drawing/2014/main" id="{616AE136-392A-425B-B7D8-0B1C0916A4CD}"/>
              </a:ext>
            </a:extLst>
          </p:cNvPr>
          <p:cNvCxnSpPr>
            <a:stCxn id="4" idx="2"/>
            <a:endCxn id="4" idx="0"/>
          </p:cNvCxnSpPr>
          <p:nvPr/>
        </p:nvCxnSpPr>
        <p:spPr>
          <a:xfrm flipH="1" flipV="1">
            <a:off x="3297276" y="3670052"/>
            <a:ext cx="663496" cy="374722"/>
          </a:xfrm>
          <a:prstGeom prst="straightConnector1">
            <a:avLst/>
          </a:prstGeom>
          <a:ln>
            <a:solidFill>
              <a:srgbClr val="FFC000"/>
            </a:solidFill>
            <a:tailEnd type="triangle"/>
          </a:ln>
        </p:spPr>
        <p:style>
          <a:lnRef idx="2">
            <a:schemeClr val="dk1"/>
          </a:lnRef>
          <a:fillRef idx="0">
            <a:schemeClr val="dk1"/>
          </a:fillRef>
          <a:effectRef idx="1">
            <a:schemeClr val="dk1"/>
          </a:effectRef>
          <a:fontRef idx="minor">
            <a:schemeClr val="tx1"/>
          </a:fontRef>
        </p:style>
      </p:cxnSp>
      <p:cxnSp>
        <p:nvCxnSpPr>
          <p:cNvPr id="13" name="直線單箭頭接點 12">
            <a:extLst>
              <a:ext uri="{FF2B5EF4-FFF2-40B4-BE49-F238E27FC236}">
                <a16:creationId xmlns:a16="http://schemas.microsoft.com/office/drawing/2014/main" id="{CE0C0E87-F16E-4089-BA61-106952D32EAF}"/>
              </a:ext>
            </a:extLst>
          </p:cNvPr>
          <p:cNvCxnSpPr>
            <a:cxnSpLocks/>
            <a:stCxn id="6" idx="2"/>
            <a:endCxn id="6" idx="0"/>
          </p:cNvCxnSpPr>
          <p:nvPr/>
        </p:nvCxnSpPr>
        <p:spPr>
          <a:xfrm flipV="1">
            <a:off x="6265936" y="3666198"/>
            <a:ext cx="659083" cy="382431"/>
          </a:xfrm>
          <a:prstGeom prst="straightConnector1">
            <a:avLst/>
          </a:prstGeom>
          <a:ln>
            <a:solidFill>
              <a:srgbClr val="FFC000"/>
            </a:solidFill>
            <a:tailEnd type="triangle"/>
          </a:ln>
        </p:spPr>
        <p:style>
          <a:lnRef idx="2">
            <a:schemeClr val="dk1"/>
          </a:lnRef>
          <a:fillRef idx="0">
            <a:schemeClr val="dk1"/>
          </a:fillRef>
          <a:effectRef idx="1">
            <a:schemeClr val="dk1"/>
          </a:effectRef>
          <a:fontRef idx="minor">
            <a:schemeClr val="tx1"/>
          </a:fontRef>
        </p:style>
      </p:cxnSp>
      <p:cxnSp>
        <p:nvCxnSpPr>
          <p:cNvPr id="14" name="直線單箭頭接點 13">
            <a:extLst>
              <a:ext uri="{FF2B5EF4-FFF2-40B4-BE49-F238E27FC236}">
                <a16:creationId xmlns:a16="http://schemas.microsoft.com/office/drawing/2014/main" id="{70791B25-2881-4DD4-A42C-14598BE830C4}"/>
              </a:ext>
            </a:extLst>
          </p:cNvPr>
          <p:cNvCxnSpPr>
            <a:cxnSpLocks/>
            <a:stCxn id="5" idx="2"/>
            <a:endCxn id="5" idx="0"/>
          </p:cNvCxnSpPr>
          <p:nvPr/>
        </p:nvCxnSpPr>
        <p:spPr>
          <a:xfrm flipV="1">
            <a:off x="5821959" y="2867708"/>
            <a:ext cx="405568" cy="645104"/>
          </a:xfrm>
          <a:prstGeom prst="straightConnector1">
            <a:avLst/>
          </a:prstGeom>
          <a:ln>
            <a:solidFill>
              <a:srgbClr val="FFC000"/>
            </a:solidFill>
            <a:tailEnd type="triangle"/>
          </a:ln>
        </p:spPr>
        <p:style>
          <a:lnRef idx="2">
            <a:schemeClr val="dk1"/>
          </a:lnRef>
          <a:fillRef idx="0">
            <a:schemeClr val="dk1"/>
          </a:fillRef>
          <a:effectRef idx="1">
            <a:schemeClr val="dk1"/>
          </a:effectRef>
          <a:fontRef idx="minor">
            <a:schemeClr val="tx1"/>
          </a:fontRef>
        </p:style>
      </p:cxnSp>
      <p:cxnSp>
        <p:nvCxnSpPr>
          <p:cNvPr id="15" name="直線單箭頭接點 14">
            <a:extLst>
              <a:ext uri="{FF2B5EF4-FFF2-40B4-BE49-F238E27FC236}">
                <a16:creationId xmlns:a16="http://schemas.microsoft.com/office/drawing/2014/main" id="{534AB18B-FAD3-4E59-9FF5-8B3F07001111}"/>
              </a:ext>
            </a:extLst>
          </p:cNvPr>
          <p:cNvCxnSpPr>
            <a:cxnSpLocks/>
            <a:stCxn id="8" idx="2"/>
            <a:endCxn id="8" idx="0"/>
          </p:cNvCxnSpPr>
          <p:nvPr/>
        </p:nvCxnSpPr>
        <p:spPr>
          <a:xfrm flipV="1">
            <a:off x="5112039" y="2581276"/>
            <a:ext cx="0" cy="762000"/>
          </a:xfrm>
          <a:prstGeom prst="straightConnector1">
            <a:avLst/>
          </a:prstGeom>
          <a:ln>
            <a:solidFill>
              <a:srgbClr val="FFC000"/>
            </a:solidFill>
            <a:tailEnd type="triangle"/>
          </a:ln>
        </p:spPr>
        <p:style>
          <a:lnRef idx="2">
            <a:schemeClr val="dk1"/>
          </a:lnRef>
          <a:fillRef idx="0">
            <a:schemeClr val="dk1"/>
          </a:fillRef>
          <a:effectRef idx="1">
            <a:schemeClr val="dk1"/>
          </a:effectRef>
          <a:fontRef idx="minor">
            <a:schemeClr val="tx1"/>
          </a:fontRef>
        </p:style>
      </p:cxnSp>
      <p:cxnSp>
        <p:nvCxnSpPr>
          <p:cNvPr id="16" name="直線單箭頭接點 15">
            <a:extLst>
              <a:ext uri="{FF2B5EF4-FFF2-40B4-BE49-F238E27FC236}">
                <a16:creationId xmlns:a16="http://schemas.microsoft.com/office/drawing/2014/main" id="{2F2077D1-E785-443C-BE7B-A73A0CDA103D}"/>
              </a:ext>
            </a:extLst>
          </p:cNvPr>
          <p:cNvCxnSpPr>
            <a:cxnSpLocks/>
            <a:stCxn id="7" idx="2"/>
            <a:endCxn id="7" idx="0"/>
          </p:cNvCxnSpPr>
          <p:nvPr/>
        </p:nvCxnSpPr>
        <p:spPr>
          <a:xfrm flipH="1" flipV="1">
            <a:off x="4082409" y="2852701"/>
            <a:ext cx="350998" cy="676347"/>
          </a:xfrm>
          <a:prstGeom prst="straightConnector1">
            <a:avLst/>
          </a:prstGeom>
          <a:ln>
            <a:solidFill>
              <a:srgbClr val="FFC000"/>
            </a:solidFill>
            <a:tailEnd type="triangle"/>
          </a:ln>
        </p:spPr>
        <p:style>
          <a:lnRef idx="2">
            <a:schemeClr val="dk1"/>
          </a:lnRef>
          <a:fillRef idx="0">
            <a:schemeClr val="dk1"/>
          </a:fillRef>
          <a:effectRef idx="1">
            <a:schemeClr val="dk1"/>
          </a:effectRef>
          <a:fontRef idx="minor">
            <a:schemeClr val="tx1"/>
          </a:fontRef>
        </p:style>
      </p:cxnSp>
      <p:cxnSp>
        <p:nvCxnSpPr>
          <p:cNvPr id="26" name="直線單箭頭接點 25">
            <a:extLst>
              <a:ext uri="{FF2B5EF4-FFF2-40B4-BE49-F238E27FC236}">
                <a16:creationId xmlns:a16="http://schemas.microsoft.com/office/drawing/2014/main" id="{BF2B0D17-A25D-4CAB-A3E2-7230B6F68FD1}"/>
              </a:ext>
            </a:extLst>
          </p:cNvPr>
          <p:cNvCxnSpPr>
            <a:stCxn id="4" idx="2"/>
          </p:cNvCxnSpPr>
          <p:nvPr/>
        </p:nvCxnSpPr>
        <p:spPr>
          <a:xfrm flipH="1">
            <a:off x="3297276" y="4044774"/>
            <a:ext cx="663496" cy="0"/>
          </a:xfrm>
          <a:prstGeom prst="straightConnector1">
            <a:avLst/>
          </a:prstGeom>
          <a:ln>
            <a:solidFill>
              <a:srgbClr val="00B0F0"/>
            </a:solidFill>
            <a:tailEnd type="triangle"/>
          </a:ln>
        </p:spPr>
        <p:style>
          <a:lnRef idx="3">
            <a:schemeClr val="dk1"/>
          </a:lnRef>
          <a:fillRef idx="0">
            <a:schemeClr val="dk1"/>
          </a:fillRef>
          <a:effectRef idx="2">
            <a:schemeClr val="dk1"/>
          </a:effectRef>
          <a:fontRef idx="minor">
            <a:schemeClr val="tx1"/>
          </a:fontRef>
        </p:style>
      </p:cxnSp>
      <p:cxnSp>
        <p:nvCxnSpPr>
          <p:cNvPr id="27" name="直線單箭頭接點 26">
            <a:extLst>
              <a:ext uri="{FF2B5EF4-FFF2-40B4-BE49-F238E27FC236}">
                <a16:creationId xmlns:a16="http://schemas.microsoft.com/office/drawing/2014/main" id="{2D4EC095-AEB1-45FA-B35F-9E90AADFAE1F}"/>
              </a:ext>
            </a:extLst>
          </p:cNvPr>
          <p:cNvCxnSpPr>
            <a:cxnSpLocks/>
            <a:endCxn id="4" idx="0"/>
          </p:cNvCxnSpPr>
          <p:nvPr/>
        </p:nvCxnSpPr>
        <p:spPr>
          <a:xfrm flipV="1">
            <a:off x="3297276" y="3670052"/>
            <a:ext cx="0" cy="374722"/>
          </a:xfrm>
          <a:prstGeom prst="straightConnector1">
            <a:avLst/>
          </a:prstGeom>
          <a:ln>
            <a:solidFill>
              <a:srgbClr val="00B0F0"/>
            </a:solidFill>
            <a:tailEnd type="triangle"/>
          </a:ln>
        </p:spPr>
        <p:style>
          <a:lnRef idx="3">
            <a:schemeClr val="dk1"/>
          </a:lnRef>
          <a:fillRef idx="0">
            <a:schemeClr val="dk1"/>
          </a:fillRef>
          <a:effectRef idx="2">
            <a:schemeClr val="dk1"/>
          </a:effectRef>
          <a:fontRef idx="minor">
            <a:schemeClr val="tx1"/>
          </a:fontRef>
        </p:style>
      </p:cxnSp>
      <p:cxnSp>
        <p:nvCxnSpPr>
          <p:cNvPr id="42" name="直線單箭頭接點 41">
            <a:extLst>
              <a:ext uri="{FF2B5EF4-FFF2-40B4-BE49-F238E27FC236}">
                <a16:creationId xmlns:a16="http://schemas.microsoft.com/office/drawing/2014/main" id="{7F38387C-4314-4398-B346-688098601617}"/>
              </a:ext>
            </a:extLst>
          </p:cNvPr>
          <p:cNvCxnSpPr>
            <a:cxnSpLocks/>
          </p:cNvCxnSpPr>
          <p:nvPr/>
        </p:nvCxnSpPr>
        <p:spPr>
          <a:xfrm flipH="1">
            <a:off x="4113172" y="3529048"/>
            <a:ext cx="331748" cy="0"/>
          </a:xfrm>
          <a:prstGeom prst="straightConnector1">
            <a:avLst/>
          </a:prstGeom>
          <a:ln>
            <a:solidFill>
              <a:srgbClr val="00B0F0"/>
            </a:solidFill>
            <a:tailEnd type="triangle"/>
          </a:ln>
        </p:spPr>
        <p:style>
          <a:lnRef idx="3">
            <a:schemeClr val="dk1"/>
          </a:lnRef>
          <a:fillRef idx="0">
            <a:schemeClr val="dk1"/>
          </a:fillRef>
          <a:effectRef idx="2">
            <a:schemeClr val="dk1"/>
          </a:effectRef>
          <a:fontRef idx="minor">
            <a:schemeClr val="tx1"/>
          </a:fontRef>
        </p:style>
      </p:cxnSp>
      <p:cxnSp>
        <p:nvCxnSpPr>
          <p:cNvPr id="43" name="直線單箭頭接點 42">
            <a:extLst>
              <a:ext uri="{FF2B5EF4-FFF2-40B4-BE49-F238E27FC236}">
                <a16:creationId xmlns:a16="http://schemas.microsoft.com/office/drawing/2014/main" id="{40366BCA-633E-463B-A3D6-82808439F28B}"/>
              </a:ext>
            </a:extLst>
          </p:cNvPr>
          <p:cNvCxnSpPr>
            <a:cxnSpLocks/>
          </p:cNvCxnSpPr>
          <p:nvPr/>
        </p:nvCxnSpPr>
        <p:spPr>
          <a:xfrm flipH="1" flipV="1">
            <a:off x="4095748" y="2852701"/>
            <a:ext cx="17424" cy="676347"/>
          </a:xfrm>
          <a:prstGeom prst="straightConnector1">
            <a:avLst/>
          </a:prstGeom>
          <a:ln>
            <a:solidFill>
              <a:srgbClr val="00B0F0"/>
            </a:solidFill>
            <a:tailEnd type="triangle"/>
          </a:ln>
        </p:spPr>
        <p:style>
          <a:lnRef idx="3">
            <a:schemeClr val="dk1"/>
          </a:lnRef>
          <a:fillRef idx="0">
            <a:schemeClr val="dk1"/>
          </a:fillRef>
          <a:effectRef idx="2">
            <a:schemeClr val="dk1"/>
          </a:effectRef>
          <a:fontRef idx="minor">
            <a:schemeClr val="tx1"/>
          </a:fontRef>
        </p:style>
      </p:cxnSp>
      <p:cxnSp>
        <p:nvCxnSpPr>
          <p:cNvPr id="44" name="直線單箭頭接點 43">
            <a:extLst>
              <a:ext uri="{FF2B5EF4-FFF2-40B4-BE49-F238E27FC236}">
                <a16:creationId xmlns:a16="http://schemas.microsoft.com/office/drawing/2014/main" id="{5C556C50-8BF8-437E-B977-DCF5EE601DA8}"/>
              </a:ext>
            </a:extLst>
          </p:cNvPr>
          <p:cNvCxnSpPr>
            <a:cxnSpLocks/>
            <a:stCxn id="5" idx="2"/>
          </p:cNvCxnSpPr>
          <p:nvPr/>
        </p:nvCxnSpPr>
        <p:spPr>
          <a:xfrm>
            <a:off x="5821959" y="3512812"/>
            <a:ext cx="414452" cy="10433"/>
          </a:xfrm>
          <a:prstGeom prst="straightConnector1">
            <a:avLst/>
          </a:prstGeom>
          <a:ln>
            <a:solidFill>
              <a:srgbClr val="00B0F0"/>
            </a:solidFill>
            <a:tailEnd type="triangle"/>
          </a:ln>
        </p:spPr>
        <p:style>
          <a:lnRef idx="3">
            <a:schemeClr val="dk1"/>
          </a:lnRef>
          <a:fillRef idx="0">
            <a:schemeClr val="dk1"/>
          </a:fillRef>
          <a:effectRef idx="2">
            <a:schemeClr val="dk1"/>
          </a:effectRef>
          <a:fontRef idx="minor">
            <a:schemeClr val="tx1"/>
          </a:fontRef>
        </p:style>
      </p:cxnSp>
      <p:cxnSp>
        <p:nvCxnSpPr>
          <p:cNvPr id="45" name="直線單箭頭接點 44">
            <a:extLst>
              <a:ext uri="{FF2B5EF4-FFF2-40B4-BE49-F238E27FC236}">
                <a16:creationId xmlns:a16="http://schemas.microsoft.com/office/drawing/2014/main" id="{845F2927-8AF0-4E25-B293-7EEEDF972F17}"/>
              </a:ext>
            </a:extLst>
          </p:cNvPr>
          <p:cNvCxnSpPr>
            <a:cxnSpLocks/>
          </p:cNvCxnSpPr>
          <p:nvPr/>
        </p:nvCxnSpPr>
        <p:spPr>
          <a:xfrm flipV="1">
            <a:off x="6227527" y="2867709"/>
            <a:ext cx="1626" cy="672966"/>
          </a:xfrm>
          <a:prstGeom prst="straightConnector1">
            <a:avLst/>
          </a:prstGeom>
          <a:ln>
            <a:solidFill>
              <a:srgbClr val="00B0F0"/>
            </a:solidFill>
            <a:tailEnd type="triangle"/>
          </a:ln>
        </p:spPr>
        <p:style>
          <a:lnRef idx="3">
            <a:schemeClr val="dk1"/>
          </a:lnRef>
          <a:fillRef idx="0">
            <a:schemeClr val="dk1"/>
          </a:fillRef>
          <a:effectRef idx="2">
            <a:schemeClr val="dk1"/>
          </a:effectRef>
          <a:fontRef idx="minor">
            <a:schemeClr val="tx1"/>
          </a:fontRef>
        </p:style>
      </p:cxnSp>
      <p:cxnSp>
        <p:nvCxnSpPr>
          <p:cNvPr id="46" name="直線單箭頭接點 45">
            <a:extLst>
              <a:ext uri="{FF2B5EF4-FFF2-40B4-BE49-F238E27FC236}">
                <a16:creationId xmlns:a16="http://schemas.microsoft.com/office/drawing/2014/main" id="{EBAE09E5-7983-4C93-BC24-C28AAD532300}"/>
              </a:ext>
            </a:extLst>
          </p:cNvPr>
          <p:cNvCxnSpPr>
            <a:cxnSpLocks/>
            <a:stCxn id="6" idx="2"/>
          </p:cNvCxnSpPr>
          <p:nvPr/>
        </p:nvCxnSpPr>
        <p:spPr>
          <a:xfrm flipV="1">
            <a:off x="6265936" y="4044775"/>
            <a:ext cx="687314" cy="3854"/>
          </a:xfrm>
          <a:prstGeom prst="straightConnector1">
            <a:avLst/>
          </a:prstGeom>
          <a:ln>
            <a:solidFill>
              <a:srgbClr val="00B0F0"/>
            </a:solidFill>
            <a:tailEnd type="triangle"/>
          </a:ln>
        </p:spPr>
        <p:style>
          <a:lnRef idx="3">
            <a:schemeClr val="dk1"/>
          </a:lnRef>
          <a:fillRef idx="0">
            <a:schemeClr val="dk1"/>
          </a:fillRef>
          <a:effectRef idx="2">
            <a:schemeClr val="dk1"/>
          </a:effectRef>
          <a:fontRef idx="minor">
            <a:schemeClr val="tx1"/>
          </a:fontRef>
        </p:style>
      </p:cxnSp>
      <p:cxnSp>
        <p:nvCxnSpPr>
          <p:cNvPr id="47" name="直線單箭頭接點 46">
            <a:extLst>
              <a:ext uri="{FF2B5EF4-FFF2-40B4-BE49-F238E27FC236}">
                <a16:creationId xmlns:a16="http://schemas.microsoft.com/office/drawing/2014/main" id="{07C97F90-E234-44EC-BFEF-103B109D51A1}"/>
              </a:ext>
            </a:extLst>
          </p:cNvPr>
          <p:cNvCxnSpPr>
            <a:cxnSpLocks/>
          </p:cNvCxnSpPr>
          <p:nvPr/>
        </p:nvCxnSpPr>
        <p:spPr>
          <a:xfrm flipV="1">
            <a:off x="6936170" y="3670052"/>
            <a:ext cx="0" cy="374722"/>
          </a:xfrm>
          <a:prstGeom prst="straightConnector1">
            <a:avLst/>
          </a:prstGeom>
          <a:ln>
            <a:solidFill>
              <a:srgbClr val="00B0F0"/>
            </a:solidFill>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3710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0149157-E7FA-4566-A8B5-3E7F0DD9089D}"/>
              </a:ext>
            </a:extLst>
          </p:cNvPr>
          <p:cNvSpPr>
            <a:spLocks noGrp="1"/>
          </p:cNvSpPr>
          <p:nvPr>
            <p:ph type="title"/>
          </p:nvPr>
        </p:nvSpPr>
        <p:spPr/>
        <p:txBody>
          <a:bodyPr/>
          <a:lstStyle/>
          <a:p>
            <a:r>
              <a:rPr lang="en-US" altLang="zh-TW" dirty="0"/>
              <a:t>Orientation Estimation</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192DF5D1-5366-4D97-B7B6-5F5FBD9A990F}"/>
                  </a:ext>
                </a:extLst>
              </p:cNvPr>
              <p:cNvSpPr>
                <a:spLocks noGrp="1"/>
              </p:cNvSpPr>
              <p:nvPr>
                <p:ph idx="1"/>
              </p:nvPr>
            </p:nvSpPr>
            <p:spPr/>
            <p:txBody>
              <a:bodyPr/>
              <a:lstStyle/>
              <a:p>
                <a:pPr>
                  <a:buFont typeface="Wingdings" panose="05000000000000000000" pitchFamily="2" charset="2"/>
                  <a:buChar char="l"/>
                </a:pPr>
                <a:r>
                  <a:rPr lang="en-US" altLang="zh-TW" dirty="0"/>
                  <a:t>The loss function for orientation map is</a:t>
                </a:r>
              </a:p>
              <a:p>
                <a:pPr>
                  <a:buFont typeface="Wingdings" panose="05000000000000000000" pitchFamily="2" charset="2"/>
                  <a:buChar char="l"/>
                </a:pPr>
                <a:endParaRPr lang="en-US" altLang="zh-TW" dirty="0"/>
              </a:p>
              <a:p>
                <a:pPr>
                  <a:buFont typeface="Wingdings" panose="05000000000000000000" pitchFamily="2" charset="2"/>
                  <a:buChar char="l"/>
                </a:pPr>
                <a:r>
                  <a:rPr lang="en-US" altLang="zh-TW" dirty="0"/>
                  <a:t>where </a:t>
                </a:r>
                <a14:m>
                  <m:oMath xmlns:m="http://schemas.openxmlformats.org/officeDocument/2006/math">
                    <m:sSubSup>
                      <m:sSubSupPr>
                        <m:ctrlPr>
                          <a:rPr lang="en-US" altLang="zh-TW" i="1">
                            <a:latin typeface="Cambria Math" panose="02040503050406030204" pitchFamily="18" charset="0"/>
                          </a:rPr>
                        </m:ctrlPr>
                      </m:sSubSupPr>
                      <m:e>
                        <m:r>
                          <a:rPr lang="en-US" altLang="zh-TW" i="1">
                            <a:latin typeface="Cambria Math" panose="02040503050406030204" pitchFamily="18" charset="0"/>
                          </a:rPr>
                          <m:t>𝑆</m:t>
                        </m:r>
                      </m:e>
                      <m:sub>
                        <m:r>
                          <a:rPr lang="en-US" altLang="zh-TW" i="1">
                            <a:latin typeface="Cambria Math" panose="02040503050406030204" pitchFamily="18" charset="0"/>
                          </a:rPr>
                          <m:t>𝑠𝑖𝑛</m:t>
                        </m:r>
                      </m:sub>
                      <m:sup>
                        <m:r>
                          <a:rPr lang="en-US" altLang="zh-TW" i="1">
                            <a:latin typeface="Cambria Math" panose="02040503050406030204" pitchFamily="18" charset="0"/>
                          </a:rPr>
                          <m:t>∗</m:t>
                        </m:r>
                      </m:sup>
                    </m:sSubSup>
                    <m:d>
                      <m:dPr>
                        <m:ctrlPr>
                          <a:rPr lang="en-US" altLang="zh-TW" i="1">
                            <a:latin typeface="Cambria Math" panose="02040503050406030204" pitchFamily="18" charset="0"/>
                          </a:rPr>
                        </m:ctrlPr>
                      </m:dPr>
                      <m:e>
                        <m:r>
                          <a:rPr lang="en-US" altLang="zh-TW" i="1">
                            <a:latin typeface="Cambria Math" panose="02040503050406030204" pitchFamily="18" charset="0"/>
                          </a:rPr>
                          <m:t>𝑝</m:t>
                        </m:r>
                      </m:e>
                    </m:d>
                    <m:r>
                      <a:rPr lang="en-US" altLang="zh-TW" i="1">
                        <a:latin typeface="Cambria Math" panose="02040503050406030204" pitchFamily="18" charset="0"/>
                      </a:rPr>
                      <m:t> </m:t>
                    </m:r>
                  </m:oMath>
                </a14:m>
                <a:r>
                  <a:rPr lang="en-US" altLang="zh-TW" dirty="0"/>
                  <a:t>and </a:t>
                </a:r>
                <a14:m>
                  <m:oMath xmlns:m="http://schemas.openxmlformats.org/officeDocument/2006/math">
                    <m:sSubSup>
                      <m:sSubSupPr>
                        <m:ctrlPr>
                          <a:rPr lang="en-US" altLang="zh-TW" i="1" smtClean="0">
                            <a:latin typeface="Cambria Math" panose="02040503050406030204" pitchFamily="18" charset="0"/>
                          </a:rPr>
                        </m:ctrlPr>
                      </m:sSubSupPr>
                      <m:e>
                        <m:r>
                          <a:rPr lang="en-US" altLang="zh-TW" b="0" i="1" smtClean="0">
                            <a:latin typeface="Cambria Math" panose="02040503050406030204" pitchFamily="18" charset="0"/>
                          </a:rPr>
                          <m:t>𝑆</m:t>
                        </m:r>
                      </m:e>
                      <m:sub>
                        <m:r>
                          <a:rPr lang="en-US" altLang="zh-TW" b="0" i="1" smtClean="0">
                            <a:latin typeface="Cambria Math" panose="02040503050406030204" pitchFamily="18" charset="0"/>
                          </a:rPr>
                          <m:t>𝑐𝑜𝑠</m:t>
                        </m:r>
                      </m:sub>
                      <m:sup>
                        <m:r>
                          <a:rPr lang="en-US" altLang="zh-TW" b="0" i="1" smtClean="0">
                            <a:latin typeface="Cambria Math" panose="02040503050406030204" pitchFamily="18" charset="0"/>
                          </a:rPr>
                          <m:t>∗</m:t>
                        </m:r>
                      </m:sup>
                    </m:sSubSup>
                    <m:d>
                      <m:dPr>
                        <m:ctrlPr>
                          <a:rPr lang="en-US" altLang="zh-TW" b="0" i="1" smtClean="0">
                            <a:latin typeface="Cambria Math" panose="02040503050406030204" pitchFamily="18" charset="0"/>
                          </a:rPr>
                        </m:ctrlPr>
                      </m:dPr>
                      <m:e>
                        <m:r>
                          <a:rPr lang="en-US" altLang="zh-TW" b="0" i="1" smtClean="0">
                            <a:latin typeface="Cambria Math" panose="02040503050406030204" pitchFamily="18" charset="0"/>
                          </a:rPr>
                          <m:t>𝑝</m:t>
                        </m:r>
                      </m:e>
                    </m:d>
                    <m:r>
                      <a:rPr lang="en-US" altLang="zh-TW" b="0" i="1" smtClean="0">
                        <a:latin typeface="Cambria Math" panose="02040503050406030204" pitchFamily="18" charset="0"/>
                      </a:rPr>
                      <m:t> </m:t>
                    </m:r>
                  </m:oMath>
                </a14:m>
                <a:r>
                  <a:rPr lang="en-US" altLang="zh-TW" dirty="0"/>
                  <a:t>denote the ground truth of text orientation. Here, the character region score </a:t>
                </a:r>
                <a14:m>
                  <m:oMath xmlns:m="http://schemas.openxmlformats.org/officeDocument/2006/math">
                    <m:sSub>
                      <m:sSubPr>
                        <m:ctrlPr>
                          <a:rPr lang="en-US" altLang="zh-TW" i="1" smtClean="0">
                            <a:latin typeface="Cambria Math" panose="02040503050406030204" pitchFamily="18" charset="0"/>
                          </a:rPr>
                        </m:ctrlPr>
                      </m:sSubPr>
                      <m:e>
                        <m:r>
                          <a:rPr lang="en-US" altLang="zh-TW" b="0" i="1" smtClean="0">
                            <a:latin typeface="Cambria Math" panose="02040503050406030204" pitchFamily="18" charset="0"/>
                          </a:rPr>
                          <m:t>𝑆</m:t>
                        </m:r>
                      </m:e>
                      <m:sub>
                        <m:r>
                          <a:rPr lang="en-US" altLang="zh-TW" b="0" i="1" smtClean="0">
                            <a:latin typeface="Cambria Math" panose="02040503050406030204" pitchFamily="18" charset="0"/>
                          </a:rPr>
                          <m:t>𝑟</m:t>
                        </m:r>
                      </m:sub>
                    </m:sSub>
                    <m:r>
                      <a:rPr lang="en-US" altLang="zh-TW" b="0" i="1" smtClean="0">
                        <a:latin typeface="Cambria Math" panose="02040503050406030204" pitchFamily="18" charset="0"/>
                      </a:rPr>
                      <m:t>(</m:t>
                    </m:r>
                    <m:r>
                      <a:rPr lang="en-US" altLang="zh-TW" b="0" i="1" smtClean="0">
                        <a:latin typeface="Cambria Math" panose="02040503050406030204" pitchFamily="18" charset="0"/>
                      </a:rPr>
                      <m:t>𝑝</m:t>
                    </m:r>
                    <m:r>
                      <a:rPr lang="en-US" altLang="zh-TW" b="0" i="1" smtClean="0">
                        <a:latin typeface="Cambria Math" panose="02040503050406030204" pitchFamily="18" charset="0"/>
                      </a:rPr>
                      <m:t>)</m:t>
                    </m:r>
                  </m:oMath>
                </a14:m>
                <a:r>
                  <a:rPr lang="en-US" altLang="zh-TW" dirty="0"/>
                  <a:t> is used as a weighting factor because it represents the conﬁdence of the character centeredness.</a:t>
                </a:r>
              </a:p>
              <a:p>
                <a:pPr>
                  <a:buFont typeface="Wingdings" panose="05000000000000000000" pitchFamily="2" charset="2"/>
                  <a:buChar char="l"/>
                </a:pPr>
                <a:endParaRPr lang="en-US" altLang="zh-TW" dirty="0"/>
              </a:p>
              <a:p>
                <a:pPr>
                  <a:buFont typeface="Wingdings" panose="05000000000000000000" pitchFamily="2" charset="2"/>
                  <a:buChar char="l"/>
                </a:pPr>
                <a:endParaRPr lang="en-US" altLang="zh-TW" dirty="0"/>
              </a:p>
              <a:p>
                <a:pPr>
                  <a:buFont typeface="Wingdings" panose="05000000000000000000" pitchFamily="2" charset="2"/>
                  <a:buChar char="l"/>
                </a:pPr>
                <a:endParaRPr lang="zh-TW" altLang="en-US" dirty="0"/>
              </a:p>
            </p:txBody>
          </p:sp>
        </mc:Choice>
        <mc:Fallback xmlns="">
          <p:sp>
            <p:nvSpPr>
              <p:cNvPr id="3" name="內容版面配置區 2">
                <a:extLst>
                  <a:ext uri="{FF2B5EF4-FFF2-40B4-BE49-F238E27FC236}">
                    <a16:creationId xmlns:a16="http://schemas.microsoft.com/office/drawing/2014/main" id="{192DF5D1-5366-4D97-B7B6-5F5FBD9A990F}"/>
                  </a:ext>
                </a:extLst>
              </p:cNvPr>
              <p:cNvSpPr>
                <a:spLocks noGrp="1" noRot="1" noChangeAspect="1" noMove="1" noResize="1" noEditPoints="1" noAdjustHandles="1" noChangeArrowheads="1" noChangeShapeType="1" noTextEdit="1"/>
              </p:cNvSpPr>
              <p:nvPr>
                <p:ph idx="1"/>
              </p:nvPr>
            </p:nvSpPr>
            <p:spPr>
              <a:blipFill>
                <a:blip r:embed="rId2"/>
                <a:stretch>
                  <a:fillRect l="-1455" t="-1667"/>
                </a:stretch>
              </a:blipFill>
            </p:spPr>
            <p:txBody>
              <a:bodyPr/>
              <a:lstStyle/>
              <a:p>
                <a:r>
                  <a:rPr lang="zh-TW" altLang="en-US">
                    <a:noFill/>
                  </a:rPr>
                  <a:t> </a:t>
                </a:r>
              </a:p>
            </p:txBody>
          </p:sp>
        </mc:Fallback>
      </mc:AlternateContent>
      <p:pic>
        <p:nvPicPr>
          <p:cNvPr id="5" name="圖片 4">
            <a:extLst>
              <a:ext uri="{FF2B5EF4-FFF2-40B4-BE49-F238E27FC236}">
                <a16:creationId xmlns:a16="http://schemas.microsoft.com/office/drawing/2014/main" id="{4962B397-49E3-48AA-8CAB-6F77C1C30109}"/>
              </a:ext>
            </a:extLst>
          </p:cNvPr>
          <p:cNvPicPr>
            <a:picLocks noChangeAspect="1"/>
          </p:cNvPicPr>
          <p:nvPr/>
        </p:nvPicPr>
        <p:blipFill>
          <a:blip r:embed="rId3"/>
          <a:stretch>
            <a:fillRect/>
          </a:stretch>
        </p:blipFill>
        <p:spPr>
          <a:xfrm>
            <a:off x="3091815" y="2266950"/>
            <a:ext cx="4972050" cy="419100"/>
          </a:xfrm>
          <a:prstGeom prst="rect">
            <a:avLst/>
          </a:prstGeom>
        </p:spPr>
      </p:pic>
    </p:spTree>
    <p:extLst>
      <p:ext uri="{BB962C8B-B14F-4D97-AF65-F5344CB8AC3E}">
        <p14:creationId xmlns:p14="http://schemas.microsoft.com/office/powerpoint/2010/main" val="1108027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a:t>Outline</a:t>
            </a:r>
            <a:endParaRPr lang="zh-TW" altLang="en-US"/>
          </a:p>
        </p:txBody>
      </p:sp>
      <p:sp>
        <p:nvSpPr>
          <p:cNvPr id="3" name="內容版面配置區 2"/>
          <p:cNvSpPr>
            <a:spLocks noGrp="1"/>
          </p:cNvSpPr>
          <p:nvPr>
            <p:ph idx="1"/>
          </p:nvPr>
        </p:nvSpPr>
        <p:spPr/>
        <p:txBody>
          <a:bodyPr/>
          <a:lstStyle/>
          <a:p>
            <a:pPr>
              <a:buFont typeface="Wingdings" panose="05000000000000000000" pitchFamily="2" charset="2"/>
              <a:buChar char="l"/>
            </a:pPr>
            <a:r>
              <a:rPr lang="en-US" altLang="zh-TW" dirty="0"/>
              <a:t>Introduction</a:t>
            </a:r>
          </a:p>
          <a:p>
            <a:pPr>
              <a:buFont typeface="Wingdings" panose="05000000000000000000" pitchFamily="2" charset="2"/>
              <a:buChar char="l"/>
            </a:pPr>
            <a:r>
              <a:rPr lang="en-US" altLang="zh-TW" dirty="0"/>
              <a:t>Methodology</a:t>
            </a:r>
          </a:p>
          <a:p>
            <a:pPr>
              <a:buFont typeface="Wingdings" panose="05000000000000000000" pitchFamily="2" charset="2"/>
              <a:buChar char="l"/>
            </a:pPr>
            <a:r>
              <a:rPr lang="en-US" altLang="zh-TW" dirty="0"/>
              <a:t>Experiment</a:t>
            </a:r>
          </a:p>
          <a:p>
            <a:pPr>
              <a:buFont typeface="Wingdings" panose="05000000000000000000" pitchFamily="2" charset="2"/>
              <a:buChar char="l"/>
            </a:pPr>
            <a:r>
              <a:rPr lang="en-US" altLang="zh-TW" dirty="0"/>
              <a:t>Conclusion</a:t>
            </a:r>
          </a:p>
          <a:p>
            <a:pPr>
              <a:buFont typeface="Wingdings" panose="05000000000000000000" pitchFamily="2" charset="2"/>
              <a:buChar char="l"/>
            </a:pPr>
            <a:r>
              <a:rPr lang="en-US" altLang="zh-TW" dirty="0"/>
              <a:t>Progress Report</a:t>
            </a:r>
          </a:p>
        </p:txBody>
      </p:sp>
    </p:spTree>
    <p:extLst>
      <p:ext uri="{BB962C8B-B14F-4D97-AF65-F5344CB8AC3E}">
        <p14:creationId xmlns:p14="http://schemas.microsoft.com/office/powerpoint/2010/main" val="14918105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0149157-E7FA-4566-A8B5-3E7F0DD9089D}"/>
              </a:ext>
            </a:extLst>
          </p:cNvPr>
          <p:cNvSpPr>
            <a:spLocks noGrp="1"/>
          </p:cNvSpPr>
          <p:nvPr>
            <p:ph type="title"/>
          </p:nvPr>
        </p:nvSpPr>
        <p:spPr/>
        <p:txBody>
          <a:bodyPr/>
          <a:lstStyle/>
          <a:p>
            <a:r>
              <a:rPr lang="en-US" altLang="zh-TW" dirty="0"/>
              <a:t>Orientation Estimation</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192DF5D1-5366-4D97-B7B6-5F5FBD9A990F}"/>
                  </a:ext>
                </a:extLst>
              </p:cNvPr>
              <p:cNvSpPr>
                <a:spLocks noGrp="1"/>
              </p:cNvSpPr>
              <p:nvPr>
                <p:ph idx="1"/>
              </p:nvPr>
            </p:nvSpPr>
            <p:spPr/>
            <p:txBody>
              <a:bodyPr/>
              <a:lstStyle/>
              <a:p>
                <a:pPr>
                  <a:buFont typeface="Wingdings" panose="05000000000000000000" pitchFamily="2" charset="2"/>
                  <a:buChar char="l"/>
                </a:pPr>
                <a:r>
                  <a:rPr lang="en-US" altLang="zh-TW" dirty="0"/>
                  <a:t>The ﬁnal objective function in the detection stage </a:t>
                </a:r>
                <a14:m>
                  <m:oMath xmlns:m="http://schemas.openxmlformats.org/officeDocument/2006/math">
                    <m:sSub>
                      <m:sSubPr>
                        <m:ctrlPr>
                          <a:rPr lang="en-US" altLang="zh-TW" i="1" smtClean="0">
                            <a:latin typeface="Cambria Math" panose="02040503050406030204" pitchFamily="18" charset="0"/>
                          </a:rPr>
                        </m:ctrlPr>
                      </m:sSubPr>
                      <m:e>
                        <m:r>
                          <a:rPr lang="en-US" altLang="zh-TW" b="0" i="1" smtClean="0">
                            <a:latin typeface="Cambria Math" panose="02040503050406030204" pitchFamily="18" charset="0"/>
                          </a:rPr>
                          <m:t>𝐿</m:t>
                        </m:r>
                      </m:e>
                      <m:sub>
                        <m:r>
                          <a:rPr lang="en-US" altLang="zh-TW" b="0" i="1" smtClean="0">
                            <a:latin typeface="Cambria Math" panose="02040503050406030204" pitchFamily="18" charset="0"/>
                          </a:rPr>
                          <m:t>𝑑𝑒𝑡</m:t>
                        </m:r>
                      </m:sub>
                    </m:sSub>
                  </m:oMath>
                </a14:m>
                <a:r>
                  <a:rPr lang="en-US" altLang="zh-TW" dirty="0"/>
                  <a:t> is deﬁned as,</a:t>
                </a:r>
              </a:p>
              <a:p>
                <a:pPr>
                  <a:buFont typeface="Wingdings" panose="05000000000000000000" pitchFamily="2" charset="2"/>
                  <a:buChar char="l"/>
                </a:pPr>
                <a:endParaRPr lang="en-US" altLang="zh-TW" dirty="0"/>
              </a:p>
              <a:p>
                <a:pPr>
                  <a:buFont typeface="Wingdings" panose="05000000000000000000" pitchFamily="2" charset="2"/>
                  <a:buChar char="l"/>
                </a:pPr>
                <a:r>
                  <a:rPr lang="en-US" altLang="zh-TW" dirty="0"/>
                  <a:t>where </a:t>
                </a:r>
                <a14:m>
                  <m:oMath xmlns:m="http://schemas.openxmlformats.org/officeDocument/2006/math">
                    <m:sSub>
                      <m:sSubPr>
                        <m:ctrlPr>
                          <a:rPr lang="en-US" altLang="zh-TW" i="1" smtClean="0">
                            <a:latin typeface="Cambria Math" panose="02040503050406030204" pitchFamily="18" charset="0"/>
                          </a:rPr>
                        </m:ctrlPr>
                      </m:sSubPr>
                      <m:e>
                        <m:r>
                          <a:rPr lang="en-US" altLang="zh-TW" b="0" i="1" smtClean="0">
                            <a:latin typeface="Cambria Math" panose="02040503050406030204" pitchFamily="18" charset="0"/>
                          </a:rPr>
                          <m:t>𝐿</m:t>
                        </m:r>
                      </m:e>
                      <m:sub>
                        <m:r>
                          <a:rPr lang="en-US" altLang="zh-TW" b="0" i="1" smtClean="0">
                            <a:latin typeface="Cambria Math" panose="02040503050406030204" pitchFamily="18" charset="0"/>
                          </a:rPr>
                          <m:t>𝑟</m:t>
                        </m:r>
                      </m:sub>
                    </m:sSub>
                  </m:oMath>
                </a14:m>
                <a:r>
                  <a:rPr lang="en-US" altLang="zh-TW" dirty="0"/>
                  <a:t> and </a:t>
                </a:r>
                <a14:m>
                  <m:oMath xmlns:m="http://schemas.openxmlformats.org/officeDocument/2006/math">
                    <m:sSub>
                      <m:sSubPr>
                        <m:ctrlPr>
                          <a:rPr lang="en-US" altLang="zh-TW" i="1">
                            <a:latin typeface="Cambria Math" panose="02040503050406030204" pitchFamily="18" charset="0"/>
                          </a:rPr>
                        </m:ctrlPr>
                      </m:sSubPr>
                      <m:e>
                        <m:r>
                          <a:rPr lang="en-US" altLang="zh-TW" i="1">
                            <a:latin typeface="Cambria Math" panose="02040503050406030204" pitchFamily="18" charset="0"/>
                          </a:rPr>
                          <m:t>𝐿</m:t>
                        </m:r>
                      </m:e>
                      <m:sub>
                        <m:r>
                          <a:rPr lang="en-US" altLang="zh-TW" b="0" i="1" smtClean="0">
                            <a:latin typeface="Cambria Math" panose="02040503050406030204" pitchFamily="18" charset="0"/>
                          </a:rPr>
                          <m:t>𝑙</m:t>
                        </m:r>
                      </m:sub>
                    </m:sSub>
                  </m:oMath>
                </a14:m>
                <a:r>
                  <a:rPr lang="en-US" altLang="zh-TW" dirty="0"/>
                  <a:t> denote character region loss and link loss, which are exactly same in [2]. The </a:t>
                </a:r>
                <a14:m>
                  <m:oMath xmlns:m="http://schemas.openxmlformats.org/officeDocument/2006/math">
                    <m:sSub>
                      <m:sSubPr>
                        <m:ctrlPr>
                          <a:rPr lang="en-US" altLang="zh-TW" i="1">
                            <a:latin typeface="Cambria Math" panose="02040503050406030204" pitchFamily="18" charset="0"/>
                          </a:rPr>
                        </m:ctrlPr>
                      </m:sSubPr>
                      <m:e>
                        <m:r>
                          <a:rPr lang="en-US" altLang="zh-TW" i="1">
                            <a:latin typeface="Cambria Math" panose="02040503050406030204" pitchFamily="18" charset="0"/>
                          </a:rPr>
                          <m:t>𝐿</m:t>
                        </m:r>
                      </m:e>
                      <m:sub>
                        <m:r>
                          <a:rPr lang="zh-TW" altLang="en-US" i="1" smtClean="0">
                            <a:latin typeface="Cambria Math" panose="02040503050406030204" pitchFamily="18" charset="0"/>
                          </a:rPr>
                          <m:t>𝜃</m:t>
                        </m:r>
                      </m:sub>
                    </m:sSub>
                  </m:oMath>
                </a14:m>
                <a:r>
                  <a:rPr lang="en-US" altLang="zh-TW" dirty="0"/>
                  <a:t> is the orientation loss, and is multiplied with </a:t>
                </a:r>
                <a14:m>
                  <m:oMath xmlns:m="http://schemas.openxmlformats.org/officeDocument/2006/math">
                    <m:r>
                      <a:rPr lang="zh-TW" altLang="en-US" i="1" smtClean="0">
                        <a:latin typeface="Cambria Math" panose="02040503050406030204" pitchFamily="18" charset="0"/>
                      </a:rPr>
                      <m:t>𝜆</m:t>
                    </m:r>
                  </m:oMath>
                </a14:m>
                <a:r>
                  <a:rPr lang="en-US" altLang="zh-TW" dirty="0"/>
                  <a:t> to control the weight. In our experiment, we set </a:t>
                </a:r>
                <a14:m>
                  <m:oMath xmlns:m="http://schemas.openxmlformats.org/officeDocument/2006/math">
                    <m:r>
                      <a:rPr lang="zh-TW" altLang="en-US" i="1">
                        <a:latin typeface="Cambria Math" panose="02040503050406030204" pitchFamily="18" charset="0"/>
                      </a:rPr>
                      <m:t>𝜆</m:t>
                    </m:r>
                  </m:oMath>
                </a14:m>
                <a:r>
                  <a:rPr lang="en-US" altLang="zh-TW" dirty="0"/>
                  <a:t> to </a:t>
                </a:r>
                <a14:m>
                  <m:oMath xmlns:m="http://schemas.openxmlformats.org/officeDocument/2006/math">
                    <m:r>
                      <a:rPr lang="en-US" altLang="zh-TW" i="1" dirty="0" smtClean="0">
                        <a:latin typeface="Cambria Math" panose="02040503050406030204" pitchFamily="18" charset="0"/>
                      </a:rPr>
                      <m:t>0.1</m:t>
                    </m:r>
                  </m:oMath>
                </a14:m>
                <a:r>
                  <a:rPr lang="en-US" altLang="zh-TW" dirty="0"/>
                  <a:t>.</a:t>
                </a:r>
                <a:endParaRPr lang="zh-TW" altLang="en-US" dirty="0"/>
              </a:p>
            </p:txBody>
          </p:sp>
        </mc:Choice>
        <mc:Fallback xmlns="">
          <p:sp>
            <p:nvSpPr>
              <p:cNvPr id="3" name="內容版面配置區 2">
                <a:extLst>
                  <a:ext uri="{FF2B5EF4-FFF2-40B4-BE49-F238E27FC236}">
                    <a16:creationId xmlns:a16="http://schemas.microsoft.com/office/drawing/2014/main" id="{192DF5D1-5366-4D97-B7B6-5F5FBD9A990F}"/>
                  </a:ext>
                </a:extLst>
              </p:cNvPr>
              <p:cNvSpPr>
                <a:spLocks noGrp="1" noRot="1" noChangeAspect="1" noMove="1" noResize="1" noEditPoints="1" noAdjustHandles="1" noChangeArrowheads="1" noChangeShapeType="1" noTextEdit="1"/>
              </p:cNvSpPr>
              <p:nvPr>
                <p:ph idx="1"/>
              </p:nvPr>
            </p:nvSpPr>
            <p:spPr>
              <a:blipFill>
                <a:blip r:embed="rId2"/>
                <a:stretch>
                  <a:fillRect l="-1455" t="-1667"/>
                </a:stretch>
              </a:blipFill>
            </p:spPr>
            <p:txBody>
              <a:bodyPr/>
              <a:lstStyle/>
              <a:p>
                <a:r>
                  <a:rPr lang="zh-TW" altLang="en-US">
                    <a:noFill/>
                  </a:rPr>
                  <a:t> </a:t>
                </a:r>
              </a:p>
            </p:txBody>
          </p:sp>
        </mc:Fallback>
      </mc:AlternateContent>
      <p:pic>
        <p:nvPicPr>
          <p:cNvPr id="4" name="圖片 3">
            <a:extLst>
              <a:ext uri="{FF2B5EF4-FFF2-40B4-BE49-F238E27FC236}">
                <a16:creationId xmlns:a16="http://schemas.microsoft.com/office/drawing/2014/main" id="{A0C38C89-1988-4185-B45B-2B52A6C4BB7F}"/>
              </a:ext>
            </a:extLst>
          </p:cNvPr>
          <p:cNvPicPr>
            <a:picLocks noChangeAspect="1"/>
          </p:cNvPicPr>
          <p:nvPr/>
        </p:nvPicPr>
        <p:blipFill>
          <a:blip r:embed="rId3"/>
          <a:stretch>
            <a:fillRect/>
          </a:stretch>
        </p:blipFill>
        <p:spPr>
          <a:xfrm>
            <a:off x="4922789" y="2262187"/>
            <a:ext cx="2346422" cy="427673"/>
          </a:xfrm>
          <a:prstGeom prst="rect">
            <a:avLst/>
          </a:prstGeom>
        </p:spPr>
      </p:pic>
    </p:spTree>
    <p:extLst>
      <p:ext uri="{BB962C8B-B14F-4D97-AF65-F5344CB8AC3E}">
        <p14:creationId xmlns:p14="http://schemas.microsoft.com/office/powerpoint/2010/main" val="13995296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843CE83-7CBA-48AE-AADD-952106188EF5}"/>
              </a:ext>
            </a:extLst>
          </p:cNvPr>
          <p:cNvSpPr>
            <a:spLocks noGrp="1"/>
          </p:cNvSpPr>
          <p:nvPr>
            <p:ph type="title"/>
          </p:nvPr>
        </p:nvSpPr>
        <p:spPr/>
        <p:txBody>
          <a:bodyPr/>
          <a:lstStyle/>
          <a:p>
            <a:r>
              <a:rPr lang="en-US" altLang="zh-TW" dirty="0"/>
              <a:t>Orientation Estimation</a:t>
            </a:r>
            <a:endParaRPr lang="zh-TW" altLang="en-US" dirty="0"/>
          </a:p>
        </p:txBody>
      </p:sp>
      <p:pic>
        <p:nvPicPr>
          <p:cNvPr id="4" name="圖片 3">
            <a:extLst>
              <a:ext uri="{FF2B5EF4-FFF2-40B4-BE49-F238E27FC236}">
                <a16:creationId xmlns:a16="http://schemas.microsoft.com/office/drawing/2014/main" id="{82AA575B-8BCA-4366-B411-364CE1D319DB}"/>
              </a:ext>
            </a:extLst>
          </p:cNvPr>
          <p:cNvPicPr>
            <a:picLocks noChangeAspect="1"/>
          </p:cNvPicPr>
          <p:nvPr/>
        </p:nvPicPr>
        <p:blipFill>
          <a:blip r:embed="rId2"/>
          <a:stretch>
            <a:fillRect/>
          </a:stretch>
        </p:blipFill>
        <p:spPr>
          <a:xfrm>
            <a:off x="1299786" y="2071687"/>
            <a:ext cx="9592428" cy="3719513"/>
          </a:xfrm>
          <a:prstGeom prst="rect">
            <a:avLst/>
          </a:prstGeom>
        </p:spPr>
      </p:pic>
    </p:spTree>
    <p:extLst>
      <p:ext uri="{BB962C8B-B14F-4D97-AF65-F5344CB8AC3E}">
        <p14:creationId xmlns:p14="http://schemas.microsoft.com/office/powerpoint/2010/main" val="18929141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7D062E5-E8F1-41D6-8EFD-815F301DACC6}"/>
              </a:ext>
            </a:extLst>
          </p:cNvPr>
          <p:cNvSpPr>
            <a:spLocks noGrp="1"/>
          </p:cNvSpPr>
          <p:nvPr>
            <p:ph type="title"/>
          </p:nvPr>
        </p:nvSpPr>
        <p:spPr/>
        <p:txBody>
          <a:bodyPr/>
          <a:lstStyle/>
          <a:p>
            <a:r>
              <a:rPr lang="en-US" altLang="zh-TW" dirty="0"/>
              <a:t>Orientation Estimation</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61AB5260-0F8C-4DA9-AA09-631B52024430}"/>
                  </a:ext>
                </a:extLst>
              </p:cNvPr>
              <p:cNvSpPr>
                <a:spLocks noGrp="1"/>
              </p:cNvSpPr>
              <p:nvPr>
                <p:ph idx="1"/>
              </p:nvPr>
            </p:nvSpPr>
            <p:spPr/>
            <p:txBody>
              <a:bodyPr/>
              <a:lstStyle/>
              <a:p>
                <a:pPr>
                  <a:buFont typeface="Wingdings" panose="05000000000000000000" pitchFamily="2" charset="2"/>
                  <a:buChar char="l"/>
                </a:pPr>
                <a:r>
                  <a:rPr lang="en-US" altLang="zh-TW" dirty="0"/>
                  <a:t>We apply the same post-processing as described in [2] to obtain text bounding boxes.</a:t>
                </a:r>
              </a:p>
              <a:p>
                <a:pPr lvl="1">
                  <a:buFont typeface="Wingdings" panose="05000000000000000000" pitchFamily="2" charset="2"/>
                  <a:buChar char="l"/>
                </a:pPr>
                <a:r>
                  <a:rPr lang="en-US" altLang="zh-TW" dirty="0"/>
                  <a:t>First, by using predeﬁned threshold values, we make binary maps of character region map </a:t>
                </a:r>
                <a14:m>
                  <m:oMath xmlns:m="http://schemas.openxmlformats.org/officeDocument/2006/math">
                    <m:sSub>
                      <m:sSubPr>
                        <m:ctrlPr>
                          <a:rPr lang="en-US" altLang="zh-TW" i="1" smtClean="0">
                            <a:latin typeface="Cambria Math" panose="02040503050406030204" pitchFamily="18" charset="0"/>
                          </a:rPr>
                        </m:ctrlPr>
                      </m:sSubPr>
                      <m:e>
                        <m:r>
                          <a:rPr lang="en-US" altLang="zh-TW" b="0" i="1" smtClean="0">
                            <a:latin typeface="Cambria Math" panose="02040503050406030204" pitchFamily="18" charset="0"/>
                          </a:rPr>
                          <m:t>𝑆</m:t>
                        </m:r>
                      </m:e>
                      <m:sub>
                        <m:r>
                          <a:rPr lang="en-US" altLang="zh-TW" b="0" i="1" smtClean="0">
                            <a:latin typeface="Cambria Math" panose="02040503050406030204" pitchFamily="18" charset="0"/>
                          </a:rPr>
                          <m:t>𝑟</m:t>
                        </m:r>
                      </m:sub>
                    </m:sSub>
                  </m:oMath>
                </a14:m>
                <a:r>
                  <a:rPr lang="en-US" altLang="zh-TW" dirty="0"/>
                  <a:t> and character link map </a:t>
                </a:r>
                <a14:m>
                  <m:oMath xmlns:m="http://schemas.openxmlformats.org/officeDocument/2006/math">
                    <m:sSub>
                      <m:sSubPr>
                        <m:ctrlPr>
                          <a:rPr lang="en-US" altLang="zh-TW" i="1">
                            <a:latin typeface="Cambria Math" panose="02040503050406030204" pitchFamily="18" charset="0"/>
                          </a:rPr>
                        </m:ctrlPr>
                      </m:sSubPr>
                      <m:e>
                        <m:r>
                          <a:rPr lang="en-US" altLang="zh-TW" i="1">
                            <a:latin typeface="Cambria Math" panose="02040503050406030204" pitchFamily="18" charset="0"/>
                          </a:rPr>
                          <m:t>𝑆</m:t>
                        </m:r>
                      </m:e>
                      <m:sub>
                        <m:r>
                          <a:rPr lang="en-US" altLang="zh-TW" b="0" i="1" smtClean="0">
                            <a:latin typeface="Cambria Math" panose="02040503050406030204" pitchFamily="18" charset="0"/>
                          </a:rPr>
                          <m:t>𝑙</m:t>
                        </m:r>
                      </m:sub>
                    </m:sSub>
                  </m:oMath>
                </a14:m>
                <a:r>
                  <a:rPr lang="en-US" altLang="zh-TW" dirty="0"/>
                  <a:t> .</a:t>
                </a:r>
              </a:p>
              <a:p>
                <a:pPr lvl="1">
                  <a:buFont typeface="Wingdings" panose="05000000000000000000" pitchFamily="2" charset="2"/>
                  <a:buChar char="l"/>
                </a:pPr>
                <a:r>
                  <a:rPr lang="en-US" altLang="zh-TW" dirty="0"/>
                  <a:t>Then, using the two maps, the text blobs are constructed by using connected components labeling (CCL).</a:t>
                </a:r>
              </a:p>
              <a:p>
                <a:pPr lvl="1">
                  <a:buFont typeface="Wingdings" panose="05000000000000000000" pitchFamily="2" charset="2"/>
                  <a:buChar char="l"/>
                </a:pPr>
                <a:r>
                  <a:rPr lang="en-US" altLang="zh-TW" dirty="0"/>
                  <a:t>Finally, the ﬁnal boxes are obtained by ﬁnding a minimum bounding box enclosing each text blob.</a:t>
                </a:r>
              </a:p>
              <a:p>
                <a:pPr lvl="1">
                  <a:buFont typeface="Wingdings" panose="05000000000000000000" pitchFamily="2" charset="2"/>
                  <a:buChar char="l"/>
                </a:pPr>
                <a:r>
                  <a:rPr lang="en-US" altLang="zh-TW" dirty="0"/>
                  <a:t>We additionally determine </a:t>
                </a:r>
                <a:r>
                  <a:rPr lang="en-US" altLang="zh-TW" dirty="0">
                    <a:solidFill>
                      <a:srgbClr val="FF0000"/>
                    </a:solidFill>
                  </a:rPr>
                  <a:t>the orientation of the bounding box </a:t>
                </a:r>
                <a:r>
                  <a:rPr lang="en-US" altLang="zh-TW" dirty="0"/>
                  <a:t>by utilizing pixel-wise averaging scheme. </a:t>
                </a:r>
                <a14:m>
                  <m:oMath xmlns:m="http://schemas.openxmlformats.org/officeDocument/2006/math">
                    <m:sSub>
                      <m:sSubPr>
                        <m:ctrlPr>
                          <a:rPr lang="en-US" altLang="zh-TW" i="1" smtClean="0">
                            <a:latin typeface="Cambria Math" panose="02040503050406030204" pitchFamily="18" charset="0"/>
                          </a:rPr>
                        </m:ctrlPr>
                      </m:sSubPr>
                      <m:e>
                        <m:r>
                          <a:rPr lang="zh-TW" altLang="en-US" i="1" smtClean="0">
                            <a:latin typeface="Cambria Math" panose="02040503050406030204" pitchFamily="18" charset="0"/>
                          </a:rPr>
                          <m:t>𝜃</m:t>
                        </m:r>
                      </m:e>
                      <m:sub>
                        <m:r>
                          <a:rPr lang="en-US" altLang="zh-TW" b="0" i="1" smtClean="0">
                            <a:latin typeface="Cambria Math" panose="02040503050406030204" pitchFamily="18" charset="0"/>
                          </a:rPr>
                          <m:t>𝑏𝑜𝑥</m:t>
                        </m:r>
                      </m:sub>
                    </m:sSub>
                  </m:oMath>
                </a14:m>
                <a:r>
                  <a:rPr lang="en-US" altLang="zh-TW" dirty="0"/>
                  <a:t> denotes orientation of the text box.</a:t>
                </a:r>
              </a:p>
            </p:txBody>
          </p:sp>
        </mc:Choice>
        <mc:Fallback xmlns="">
          <p:sp>
            <p:nvSpPr>
              <p:cNvPr id="3" name="內容版面配置區 2">
                <a:extLst>
                  <a:ext uri="{FF2B5EF4-FFF2-40B4-BE49-F238E27FC236}">
                    <a16:creationId xmlns:a16="http://schemas.microsoft.com/office/drawing/2014/main" id="{61AB5260-0F8C-4DA9-AA09-631B52024430}"/>
                  </a:ext>
                </a:extLst>
              </p:cNvPr>
              <p:cNvSpPr>
                <a:spLocks noGrp="1" noRot="1" noChangeAspect="1" noMove="1" noResize="1" noEditPoints="1" noAdjustHandles="1" noChangeArrowheads="1" noChangeShapeType="1" noTextEdit="1"/>
              </p:cNvSpPr>
              <p:nvPr>
                <p:ph idx="1"/>
              </p:nvPr>
            </p:nvSpPr>
            <p:spPr>
              <a:blipFill>
                <a:blip r:embed="rId2"/>
                <a:stretch>
                  <a:fillRect l="-1455" t="-1667" r="-1879"/>
                </a:stretch>
              </a:blipFill>
            </p:spPr>
            <p:txBody>
              <a:bodyPr/>
              <a:lstStyle/>
              <a:p>
                <a:r>
                  <a:rPr lang="zh-TW" altLang="en-US">
                    <a:noFill/>
                  </a:rPr>
                  <a:t> </a:t>
                </a:r>
              </a:p>
            </p:txBody>
          </p:sp>
        </mc:Fallback>
      </mc:AlternateContent>
      <p:pic>
        <p:nvPicPr>
          <p:cNvPr id="4" name="圖片 3">
            <a:extLst>
              <a:ext uri="{FF2B5EF4-FFF2-40B4-BE49-F238E27FC236}">
                <a16:creationId xmlns:a16="http://schemas.microsoft.com/office/drawing/2014/main" id="{F63172C8-3D60-4282-8E11-C64691B8A7DF}"/>
              </a:ext>
            </a:extLst>
          </p:cNvPr>
          <p:cNvPicPr>
            <a:picLocks noChangeAspect="1"/>
          </p:cNvPicPr>
          <p:nvPr/>
        </p:nvPicPr>
        <p:blipFill>
          <a:blip r:embed="rId3"/>
          <a:stretch>
            <a:fillRect/>
          </a:stretch>
        </p:blipFill>
        <p:spPr>
          <a:xfrm>
            <a:off x="3280410" y="3934615"/>
            <a:ext cx="5661660" cy="1008860"/>
          </a:xfrm>
          <a:prstGeom prst="rect">
            <a:avLst/>
          </a:prstGeom>
        </p:spPr>
      </p:pic>
      <p:pic>
        <p:nvPicPr>
          <p:cNvPr id="5" name="圖片 4">
            <a:extLst>
              <a:ext uri="{FF2B5EF4-FFF2-40B4-BE49-F238E27FC236}">
                <a16:creationId xmlns:a16="http://schemas.microsoft.com/office/drawing/2014/main" id="{B499B2A1-4296-403E-B35B-21FBE43816C3}"/>
              </a:ext>
            </a:extLst>
          </p:cNvPr>
          <p:cNvPicPr>
            <a:picLocks noChangeAspect="1"/>
          </p:cNvPicPr>
          <p:nvPr/>
        </p:nvPicPr>
        <p:blipFill>
          <a:blip r:embed="rId4"/>
          <a:stretch>
            <a:fillRect/>
          </a:stretch>
        </p:blipFill>
        <p:spPr>
          <a:xfrm>
            <a:off x="8942070" y="3852247"/>
            <a:ext cx="2984933" cy="2016847"/>
          </a:xfrm>
          <a:prstGeom prst="rect">
            <a:avLst/>
          </a:prstGeom>
        </p:spPr>
      </p:pic>
    </p:spTree>
    <p:extLst>
      <p:ext uri="{BB962C8B-B14F-4D97-AF65-F5344CB8AC3E}">
        <p14:creationId xmlns:p14="http://schemas.microsoft.com/office/powerpoint/2010/main" val="2305432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5C368AC-D9FE-4EFC-8FA0-684805936DA7}"/>
              </a:ext>
            </a:extLst>
          </p:cNvPr>
          <p:cNvSpPr>
            <a:spLocks noGrp="1"/>
          </p:cNvSpPr>
          <p:nvPr>
            <p:ph type="title"/>
          </p:nvPr>
        </p:nvSpPr>
        <p:spPr/>
        <p:txBody>
          <a:bodyPr/>
          <a:lstStyle/>
          <a:p>
            <a:r>
              <a:rPr lang="en-US" altLang="zh-TW" dirty="0"/>
              <a:t>Overview</a:t>
            </a:r>
            <a:endParaRPr lang="zh-TW" altLang="en-US" dirty="0"/>
          </a:p>
        </p:txBody>
      </p:sp>
      <p:sp>
        <p:nvSpPr>
          <p:cNvPr id="4" name="矩形 3">
            <a:extLst>
              <a:ext uri="{FF2B5EF4-FFF2-40B4-BE49-F238E27FC236}">
                <a16:creationId xmlns:a16="http://schemas.microsoft.com/office/drawing/2014/main" id="{6B72E253-C68C-43B0-8484-61F71954DADB}"/>
              </a:ext>
            </a:extLst>
          </p:cNvPr>
          <p:cNvSpPr/>
          <p:nvPr/>
        </p:nvSpPr>
        <p:spPr>
          <a:xfrm>
            <a:off x="550265" y="3514724"/>
            <a:ext cx="945160" cy="553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CRAFTS</a:t>
            </a:r>
            <a:endParaRPr lang="zh-TW" altLang="en-US" b="1" dirty="0">
              <a:solidFill>
                <a:schemeClr val="tx1">
                  <a:lumMod val="65000"/>
                  <a:lumOff val="35000"/>
                </a:schemeClr>
              </a:solidFill>
            </a:endParaRPr>
          </a:p>
        </p:txBody>
      </p:sp>
      <p:sp>
        <p:nvSpPr>
          <p:cNvPr id="5" name="箭號: 向右 4">
            <a:extLst>
              <a:ext uri="{FF2B5EF4-FFF2-40B4-BE49-F238E27FC236}">
                <a16:creationId xmlns:a16="http://schemas.microsoft.com/office/drawing/2014/main" id="{497DDF98-9D14-462F-AB89-99E935653F08}"/>
              </a:ext>
            </a:extLst>
          </p:cNvPr>
          <p:cNvSpPr/>
          <p:nvPr/>
        </p:nvSpPr>
        <p:spPr>
          <a:xfrm>
            <a:off x="1813593" y="3599662"/>
            <a:ext cx="491458" cy="3837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a:extLst>
              <a:ext uri="{FF2B5EF4-FFF2-40B4-BE49-F238E27FC236}">
                <a16:creationId xmlns:a16="http://schemas.microsoft.com/office/drawing/2014/main" id="{1CBDCB0A-0F49-48DE-8FC9-15F6FC09F414}"/>
              </a:ext>
            </a:extLst>
          </p:cNvPr>
          <p:cNvSpPr/>
          <p:nvPr/>
        </p:nvSpPr>
        <p:spPr>
          <a:xfrm>
            <a:off x="2623219" y="4642202"/>
            <a:ext cx="1672556" cy="55367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Recognition</a:t>
            </a:r>
            <a:endParaRPr lang="zh-TW" altLang="en-US" b="1" dirty="0">
              <a:solidFill>
                <a:schemeClr val="tx1">
                  <a:lumMod val="95000"/>
                  <a:lumOff val="5000"/>
                </a:schemeClr>
              </a:solidFill>
            </a:endParaRPr>
          </a:p>
        </p:txBody>
      </p:sp>
      <p:sp>
        <p:nvSpPr>
          <p:cNvPr id="7" name="矩形 6">
            <a:extLst>
              <a:ext uri="{FF2B5EF4-FFF2-40B4-BE49-F238E27FC236}">
                <a16:creationId xmlns:a16="http://schemas.microsoft.com/office/drawing/2014/main" id="{C3F8862D-9EF7-4712-BA14-DB7441E4E6CE}"/>
              </a:ext>
            </a:extLst>
          </p:cNvPr>
          <p:cNvSpPr/>
          <p:nvPr/>
        </p:nvSpPr>
        <p:spPr>
          <a:xfrm>
            <a:off x="2623220" y="2392068"/>
            <a:ext cx="1672556" cy="553673"/>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Detection</a:t>
            </a:r>
            <a:endParaRPr lang="zh-TW" altLang="en-US" b="1" dirty="0">
              <a:solidFill>
                <a:schemeClr val="tx1">
                  <a:lumMod val="95000"/>
                  <a:lumOff val="5000"/>
                </a:schemeClr>
              </a:solidFill>
            </a:endParaRPr>
          </a:p>
        </p:txBody>
      </p:sp>
      <p:sp>
        <p:nvSpPr>
          <p:cNvPr id="8" name="矩形 7">
            <a:extLst>
              <a:ext uri="{FF2B5EF4-FFF2-40B4-BE49-F238E27FC236}">
                <a16:creationId xmlns:a16="http://schemas.microsoft.com/office/drawing/2014/main" id="{95614B62-A0FB-4CA9-B0B8-AD542B92F95A}"/>
              </a:ext>
            </a:extLst>
          </p:cNvPr>
          <p:cNvSpPr/>
          <p:nvPr/>
        </p:nvSpPr>
        <p:spPr>
          <a:xfrm>
            <a:off x="2623219" y="3514724"/>
            <a:ext cx="1672556" cy="55367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Sharing Stage</a:t>
            </a:r>
            <a:endParaRPr lang="zh-TW" altLang="en-US" b="1" dirty="0">
              <a:solidFill>
                <a:schemeClr val="tx1">
                  <a:lumMod val="95000"/>
                  <a:lumOff val="5000"/>
                </a:schemeClr>
              </a:solidFill>
            </a:endParaRPr>
          </a:p>
        </p:txBody>
      </p:sp>
      <p:sp>
        <p:nvSpPr>
          <p:cNvPr id="17" name="矩形 16">
            <a:extLst>
              <a:ext uri="{FF2B5EF4-FFF2-40B4-BE49-F238E27FC236}">
                <a16:creationId xmlns:a16="http://schemas.microsoft.com/office/drawing/2014/main" id="{FD094F4E-B8A9-48AE-B415-E35B3113BA0A}"/>
              </a:ext>
            </a:extLst>
          </p:cNvPr>
          <p:cNvSpPr/>
          <p:nvPr/>
        </p:nvSpPr>
        <p:spPr>
          <a:xfrm>
            <a:off x="5423569" y="2389265"/>
            <a:ext cx="1216404" cy="553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CRAFT [2]</a:t>
            </a:r>
            <a:endParaRPr lang="zh-TW" altLang="en-US" b="1" dirty="0">
              <a:solidFill>
                <a:schemeClr val="tx1">
                  <a:lumMod val="65000"/>
                  <a:lumOff val="35000"/>
                </a:schemeClr>
              </a:solidFill>
            </a:endParaRPr>
          </a:p>
        </p:txBody>
      </p:sp>
      <p:sp>
        <p:nvSpPr>
          <p:cNvPr id="18" name="箭號: 向右 17">
            <a:extLst>
              <a:ext uri="{FF2B5EF4-FFF2-40B4-BE49-F238E27FC236}">
                <a16:creationId xmlns:a16="http://schemas.microsoft.com/office/drawing/2014/main" id="{E776A4D6-0497-403C-AEB3-76A6D8694847}"/>
              </a:ext>
            </a:extLst>
          </p:cNvPr>
          <p:cNvSpPr/>
          <p:nvPr/>
        </p:nvSpPr>
        <p:spPr>
          <a:xfrm>
            <a:off x="6866475" y="2474203"/>
            <a:ext cx="1073791" cy="3837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矩形 18">
            <a:extLst>
              <a:ext uri="{FF2B5EF4-FFF2-40B4-BE49-F238E27FC236}">
                <a16:creationId xmlns:a16="http://schemas.microsoft.com/office/drawing/2014/main" id="{FA08E896-90E6-4E0B-BD2A-00BE8492860C}"/>
              </a:ext>
            </a:extLst>
          </p:cNvPr>
          <p:cNvSpPr/>
          <p:nvPr/>
        </p:nvSpPr>
        <p:spPr>
          <a:xfrm>
            <a:off x="8166768" y="2950740"/>
            <a:ext cx="2539331" cy="2768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Orientation Estimation</a:t>
            </a:r>
            <a:endParaRPr lang="zh-TW" altLang="en-US" b="1" dirty="0">
              <a:solidFill>
                <a:schemeClr val="tx1">
                  <a:lumMod val="65000"/>
                  <a:lumOff val="35000"/>
                </a:schemeClr>
              </a:solidFill>
            </a:endParaRPr>
          </a:p>
        </p:txBody>
      </p:sp>
      <p:sp>
        <p:nvSpPr>
          <p:cNvPr id="20" name="矩形 19">
            <a:extLst>
              <a:ext uri="{FF2B5EF4-FFF2-40B4-BE49-F238E27FC236}">
                <a16:creationId xmlns:a16="http://schemas.microsoft.com/office/drawing/2014/main" id="{76910804-5B36-46A6-AD5C-F88CC1454575}"/>
              </a:ext>
            </a:extLst>
          </p:cNvPr>
          <p:cNvSpPr/>
          <p:nvPr/>
        </p:nvSpPr>
        <p:spPr>
          <a:xfrm>
            <a:off x="8166768" y="2112428"/>
            <a:ext cx="2539332" cy="2768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Backbone Replacement</a:t>
            </a:r>
            <a:endParaRPr lang="zh-TW" altLang="en-US" b="1" dirty="0">
              <a:solidFill>
                <a:schemeClr val="tx1">
                  <a:lumMod val="65000"/>
                  <a:lumOff val="35000"/>
                </a:schemeClr>
              </a:solidFill>
            </a:endParaRPr>
          </a:p>
        </p:txBody>
      </p:sp>
      <p:sp>
        <p:nvSpPr>
          <p:cNvPr id="21" name="矩形 20">
            <a:extLst>
              <a:ext uri="{FF2B5EF4-FFF2-40B4-BE49-F238E27FC236}">
                <a16:creationId xmlns:a16="http://schemas.microsoft.com/office/drawing/2014/main" id="{964D9C6C-4E0E-421A-ADA4-C042100DCDB3}"/>
              </a:ext>
            </a:extLst>
          </p:cNvPr>
          <p:cNvSpPr/>
          <p:nvPr/>
        </p:nvSpPr>
        <p:spPr>
          <a:xfrm>
            <a:off x="8166767" y="2531584"/>
            <a:ext cx="2539332" cy="2768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Link Representation</a:t>
            </a:r>
            <a:endParaRPr lang="zh-TW" altLang="en-US" b="1" dirty="0">
              <a:solidFill>
                <a:schemeClr val="tx1">
                  <a:lumMod val="65000"/>
                  <a:lumOff val="35000"/>
                </a:schemeClr>
              </a:solidFill>
            </a:endParaRPr>
          </a:p>
        </p:txBody>
      </p:sp>
      <p:sp>
        <p:nvSpPr>
          <p:cNvPr id="22" name="文字方塊 21">
            <a:extLst>
              <a:ext uri="{FF2B5EF4-FFF2-40B4-BE49-F238E27FC236}">
                <a16:creationId xmlns:a16="http://schemas.microsoft.com/office/drawing/2014/main" id="{5662FD01-AD3A-42B3-ACBC-BA32FE7F359C}"/>
              </a:ext>
            </a:extLst>
          </p:cNvPr>
          <p:cNvSpPr txBox="1"/>
          <p:nvPr/>
        </p:nvSpPr>
        <p:spPr>
          <a:xfrm>
            <a:off x="6774196" y="2197366"/>
            <a:ext cx="1073791" cy="383796"/>
          </a:xfrm>
          <a:prstGeom prst="rect">
            <a:avLst/>
          </a:prstGeom>
          <a:noFill/>
        </p:spPr>
        <p:txBody>
          <a:bodyPr wrap="square" rtlCol="0">
            <a:spAutoFit/>
          </a:bodyPr>
          <a:lstStyle/>
          <a:p>
            <a:pPr algn="ctr"/>
            <a:r>
              <a:rPr lang="en-US" altLang="zh-TW" b="1" dirty="0">
                <a:solidFill>
                  <a:schemeClr val="bg1">
                    <a:lumMod val="50000"/>
                  </a:schemeClr>
                </a:solidFill>
              </a:rPr>
              <a:t>Changes</a:t>
            </a:r>
            <a:endParaRPr lang="zh-TW" altLang="en-US" b="1" dirty="0">
              <a:solidFill>
                <a:schemeClr val="bg1">
                  <a:lumMod val="50000"/>
                </a:schemeClr>
              </a:solidFill>
            </a:endParaRPr>
          </a:p>
        </p:txBody>
      </p:sp>
      <p:sp>
        <p:nvSpPr>
          <p:cNvPr id="23" name="箭號: 向右 22">
            <a:extLst>
              <a:ext uri="{FF2B5EF4-FFF2-40B4-BE49-F238E27FC236}">
                <a16:creationId xmlns:a16="http://schemas.microsoft.com/office/drawing/2014/main" id="{7DEABC83-B7D8-4DE1-8435-507F2A13DAD9}"/>
              </a:ext>
            </a:extLst>
          </p:cNvPr>
          <p:cNvSpPr/>
          <p:nvPr/>
        </p:nvSpPr>
        <p:spPr>
          <a:xfrm>
            <a:off x="4613331" y="2474203"/>
            <a:ext cx="491458" cy="3837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16884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7" grpId="0" animBg="1"/>
      <p:bldP spid="18" grpId="0" animBg="1"/>
      <p:bldP spid="19" grpId="0" animBg="1"/>
      <p:bldP spid="20" grpId="0" animBg="1"/>
      <p:bldP spid="21" grpId="0" animBg="1"/>
      <p:bldP spid="22" grpId="0"/>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5C368AC-D9FE-4EFC-8FA0-684805936DA7}"/>
              </a:ext>
            </a:extLst>
          </p:cNvPr>
          <p:cNvSpPr>
            <a:spLocks noGrp="1"/>
          </p:cNvSpPr>
          <p:nvPr>
            <p:ph type="title"/>
          </p:nvPr>
        </p:nvSpPr>
        <p:spPr/>
        <p:txBody>
          <a:bodyPr/>
          <a:lstStyle/>
          <a:p>
            <a:r>
              <a:rPr lang="en-US" altLang="zh-TW" dirty="0"/>
              <a:t>Overview</a:t>
            </a:r>
            <a:endParaRPr lang="zh-TW" altLang="en-US" dirty="0"/>
          </a:p>
        </p:txBody>
      </p:sp>
      <p:sp>
        <p:nvSpPr>
          <p:cNvPr id="4" name="矩形 3">
            <a:extLst>
              <a:ext uri="{FF2B5EF4-FFF2-40B4-BE49-F238E27FC236}">
                <a16:creationId xmlns:a16="http://schemas.microsoft.com/office/drawing/2014/main" id="{6B72E253-C68C-43B0-8484-61F71954DADB}"/>
              </a:ext>
            </a:extLst>
          </p:cNvPr>
          <p:cNvSpPr/>
          <p:nvPr/>
        </p:nvSpPr>
        <p:spPr>
          <a:xfrm>
            <a:off x="550265" y="3514724"/>
            <a:ext cx="945160" cy="553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CRAFTS</a:t>
            </a:r>
            <a:endParaRPr lang="zh-TW" altLang="en-US" b="1" dirty="0">
              <a:solidFill>
                <a:schemeClr val="tx1">
                  <a:lumMod val="65000"/>
                  <a:lumOff val="35000"/>
                </a:schemeClr>
              </a:solidFill>
            </a:endParaRPr>
          </a:p>
        </p:txBody>
      </p:sp>
      <p:sp>
        <p:nvSpPr>
          <p:cNvPr id="5" name="箭號: 向右 4">
            <a:extLst>
              <a:ext uri="{FF2B5EF4-FFF2-40B4-BE49-F238E27FC236}">
                <a16:creationId xmlns:a16="http://schemas.microsoft.com/office/drawing/2014/main" id="{497DDF98-9D14-462F-AB89-99E935653F08}"/>
              </a:ext>
            </a:extLst>
          </p:cNvPr>
          <p:cNvSpPr/>
          <p:nvPr/>
        </p:nvSpPr>
        <p:spPr>
          <a:xfrm>
            <a:off x="1813593" y="3599662"/>
            <a:ext cx="491458" cy="3837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a:extLst>
              <a:ext uri="{FF2B5EF4-FFF2-40B4-BE49-F238E27FC236}">
                <a16:creationId xmlns:a16="http://schemas.microsoft.com/office/drawing/2014/main" id="{1CBDCB0A-0F49-48DE-8FC9-15F6FC09F414}"/>
              </a:ext>
            </a:extLst>
          </p:cNvPr>
          <p:cNvSpPr/>
          <p:nvPr/>
        </p:nvSpPr>
        <p:spPr>
          <a:xfrm>
            <a:off x="2623219" y="4642202"/>
            <a:ext cx="1672556" cy="553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Recognition</a:t>
            </a:r>
            <a:endParaRPr lang="zh-TW" altLang="en-US" b="1" dirty="0">
              <a:solidFill>
                <a:schemeClr val="tx1">
                  <a:lumMod val="65000"/>
                  <a:lumOff val="35000"/>
                </a:schemeClr>
              </a:solidFill>
            </a:endParaRPr>
          </a:p>
        </p:txBody>
      </p:sp>
      <p:sp>
        <p:nvSpPr>
          <p:cNvPr id="7" name="矩形 6">
            <a:extLst>
              <a:ext uri="{FF2B5EF4-FFF2-40B4-BE49-F238E27FC236}">
                <a16:creationId xmlns:a16="http://schemas.microsoft.com/office/drawing/2014/main" id="{C3F8862D-9EF7-4712-BA14-DB7441E4E6CE}"/>
              </a:ext>
            </a:extLst>
          </p:cNvPr>
          <p:cNvSpPr/>
          <p:nvPr/>
        </p:nvSpPr>
        <p:spPr>
          <a:xfrm>
            <a:off x="2623220" y="2392068"/>
            <a:ext cx="1672556" cy="553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Detection</a:t>
            </a:r>
            <a:endParaRPr lang="zh-TW" altLang="en-US" b="1" dirty="0">
              <a:solidFill>
                <a:schemeClr val="tx1">
                  <a:lumMod val="65000"/>
                  <a:lumOff val="35000"/>
                </a:schemeClr>
              </a:solidFill>
            </a:endParaRPr>
          </a:p>
        </p:txBody>
      </p:sp>
      <p:sp>
        <p:nvSpPr>
          <p:cNvPr id="8" name="矩形 7">
            <a:extLst>
              <a:ext uri="{FF2B5EF4-FFF2-40B4-BE49-F238E27FC236}">
                <a16:creationId xmlns:a16="http://schemas.microsoft.com/office/drawing/2014/main" id="{95614B62-A0FB-4CA9-B0B8-AD542B92F95A}"/>
              </a:ext>
            </a:extLst>
          </p:cNvPr>
          <p:cNvSpPr/>
          <p:nvPr/>
        </p:nvSpPr>
        <p:spPr>
          <a:xfrm>
            <a:off x="2623219" y="3514724"/>
            <a:ext cx="1672556" cy="55367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Sharing Stage</a:t>
            </a:r>
            <a:endParaRPr lang="zh-TW" altLang="en-US" b="1" dirty="0">
              <a:solidFill>
                <a:schemeClr val="tx1">
                  <a:lumMod val="95000"/>
                  <a:lumOff val="5000"/>
                </a:schemeClr>
              </a:solidFill>
            </a:endParaRPr>
          </a:p>
        </p:txBody>
      </p:sp>
      <p:sp>
        <p:nvSpPr>
          <p:cNvPr id="15" name="箭號: 向右 14">
            <a:extLst>
              <a:ext uri="{FF2B5EF4-FFF2-40B4-BE49-F238E27FC236}">
                <a16:creationId xmlns:a16="http://schemas.microsoft.com/office/drawing/2014/main" id="{7F43298B-F778-4D0F-B482-ADCCB9B97B25}"/>
              </a:ext>
            </a:extLst>
          </p:cNvPr>
          <p:cNvSpPr/>
          <p:nvPr/>
        </p:nvSpPr>
        <p:spPr>
          <a:xfrm>
            <a:off x="4613943" y="3599662"/>
            <a:ext cx="491458" cy="38379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25" name="矩形 24">
            <a:extLst>
              <a:ext uri="{FF2B5EF4-FFF2-40B4-BE49-F238E27FC236}">
                <a16:creationId xmlns:a16="http://schemas.microsoft.com/office/drawing/2014/main" id="{D7280ACF-602C-4A9C-A152-F564AB193AA5}"/>
              </a:ext>
            </a:extLst>
          </p:cNvPr>
          <p:cNvSpPr/>
          <p:nvPr/>
        </p:nvSpPr>
        <p:spPr>
          <a:xfrm>
            <a:off x="5423568" y="3152163"/>
            <a:ext cx="3968081" cy="55367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Text Rectification Module</a:t>
            </a:r>
            <a:endParaRPr lang="zh-TW" altLang="en-US" b="1" dirty="0">
              <a:solidFill>
                <a:schemeClr val="tx1">
                  <a:lumMod val="95000"/>
                  <a:lumOff val="5000"/>
                </a:schemeClr>
              </a:solidFill>
            </a:endParaRPr>
          </a:p>
        </p:txBody>
      </p:sp>
      <p:sp>
        <p:nvSpPr>
          <p:cNvPr id="26" name="矩形 25">
            <a:extLst>
              <a:ext uri="{FF2B5EF4-FFF2-40B4-BE49-F238E27FC236}">
                <a16:creationId xmlns:a16="http://schemas.microsoft.com/office/drawing/2014/main" id="{1F1EDA0B-7033-4D73-8695-FC7F2BCB3D11}"/>
              </a:ext>
            </a:extLst>
          </p:cNvPr>
          <p:cNvSpPr/>
          <p:nvPr/>
        </p:nvSpPr>
        <p:spPr>
          <a:xfrm>
            <a:off x="5423568" y="3935045"/>
            <a:ext cx="3968081" cy="55367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Character Region Attention (CRA)</a:t>
            </a:r>
            <a:endParaRPr lang="zh-TW" altLang="en-US" b="1" dirty="0">
              <a:solidFill>
                <a:schemeClr val="tx1">
                  <a:lumMod val="95000"/>
                  <a:lumOff val="5000"/>
                </a:schemeClr>
              </a:solidFill>
            </a:endParaRPr>
          </a:p>
        </p:txBody>
      </p:sp>
    </p:spTree>
    <p:extLst>
      <p:ext uri="{BB962C8B-B14F-4D97-AF65-F5344CB8AC3E}">
        <p14:creationId xmlns:p14="http://schemas.microsoft.com/office/powerpoint/2010/main" val="2643008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5" grpId="0" animBg="1"/>
      <p:bldP spid="2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A6C472C-DCAD-4E62-A60E-E0260513FD97}"/>
              </a:ext>
            </a:extLst>
          </p:cNvPr>
          <p:cNvSpPr>
            <a:spLocks noGrp="1"/>
          </p:cNvSpPr>
          <p:nvPr>
            <p:ph type="title"/>
          </p:nvPr>
        </p:nvSpPr>
        <p:spPr/>
        <p:txBody>
          <a:bodyPr/>
          <a:lstStyle/>
          <a:p>
            <a:r>
              <a:rPr lang="en-US" altLang="zh-TW" dirty="0"/>
              <a:t>Text Rectification Module</a:t>
            </a:r>
            <a:endParaRPr lang="zh-TW" altLang="en-US" dirty="0"/>
          </a:p>
        </p:txBody>
      </p:sp>
      <p:sp>
        <p:nvSpPr>
          <p:cNvPr id="3" name="內容版面配置區 2">
            <a:extLst>
              <a:ext uri="{FF2B5EF4-FFF2-40B4-BE49-F238E27FC236}">
                <a16:creationId xmlns:a16="http://schemas.microsoft.com/office/drawing/2014/main" id="{B3296539-E8EE-4F39-8F6F-332ADA7A882C}"/>
              </a:ext>
            </a:extLst>
          </p:cNvPr>
          <p:cNvSpPr>
            <a:spLocks noGrp="1"/>
          </p:cNvSpPr>
          <p:nvPr>
            <p:ph idx="1"/>
          </p:nvPr>
        </p:nvSpPr>
        <p:spPr/>
        <p:txBody>
          <a:bodyPr/>
          <a:lstStyle/>
          <a:p>
            <a:pPr>
              <a:buFont typeface="Wingdings" panose="05000000000000000000" pitchFamily="2" charset="2"/>
              <a:buChar char="l"/>
            </a:pPr>
            <a:r>
              <a:rPr lang="en-US" altLang="zh-TW" dirty="0"/>
              <a:t>To rectify arbitrarily-shaped text region, a </a:t>
            </a:r>
            <a:r>
              <a:rPr lang="en-US" altLang="zh-TW" dirty="0">
                <a:solidFill>
                  <a:srgbClr val="FF0000"/>
                </a:solidFill>
              </a:rPr>
              <a:t>thin-plate spline (TPS) </a:t>
            </a:r>
            <a:r>
              <a:rPr lang="en-US" altLang="zh-TW" dirty="0"/>
              <a:t>[37] transformation is used.</a:t>
            </a:r>
            <a:endParaRPr lang="zh-TW" altLang="en-US" dirty="0"/>
          </a:p>
        </p:txBody>
      </p:sp>
    </p:spTree>
    <p:extLst>
      <p:ext uri="{BB962C8B-B14F-4D97-AF65-F5344CB8AC3E}">
        <p14:creationId xmlns:p14="http://schemas.microsoft.com/office/powerpoint/2010/main" val="28893550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A6C472C-DCAD-4E62-A60E-E0260513FD97}"/>
              </a:ext>
            </a:extLst>
          </p:cNvPr>
          <p:cNvSpPr>
            <a:spLocks noGrp="1"/>
          </p:cNvSpPr>
          <p:nvPr>
            <p:ph type="title"/>
          </p:nvPr>
        </p:nvSpPr>
        <p:spPr/>
        <p:txBody>
          <a:bodyPr/>
          <a:lstStyle/>
          <a:p>
            <a:r>
              <a:rPr lang="en-US" altLang="zh-TW" dirty="0"/>
              <a:t>Text Rectification Module</a:t>
            </a:r>
            <a:endParaRPr lang="zh-TW" altLang="en-US" dirty="0"/>
          </a:p>
        </p:txBody>
      </p:sp>
      <p:sp>
        <p:nvSpPr>
          <p:cNvPr id="3" name="內容版面配置區 2">
            <a:extLst>
              <a:ext uri="{FF2B5EF4-FFF2-40B4-BE49-F238E27FC236}">
                <a16:creationId xmlns:a16="http://schemas.microsoft.com/office/drawing/2014/main" id="{B3296539-E8EE-4F39-8F6F-332ADA7A882C}"/>
              </a:ext>
            </a:extLst>
          </p:cNvPr>
          <p:cNvSpPr>
            <a:spLocks noGrp="1"/>
          </p:cNvSpPr>
          <p:nvPr>
            <p:ph idx="1"/>
          </p:nvPr>
        </p:nvSpPr>
        <p:spPr/>
        <p:txBody>
          <a:bodyPr/>
          <a:lstStyle/>
          <a:p>
            <a:pPr>
              <a:buFont typeface="Wingdings" panose="05000000000000000000" pitchFamily="2" charset="2"/>
              <a:buChar char="l"/>
            </a:pPr>
            <a:r>
              <a:rPr lang="en-US" altLang="zh-TW" dirty="0"/>
              <a:t>To rectify arbitrarily-shaped text region, a thin-plate spline (TPS) [37] transformation is used.</a:t>
            </a:r>
          </a:p>
          <a:p>
            <a:pPr>
              <a:buFont typeface="Wingdings" panose="05000000000000000000" pitchFamily="2" charset="2"/>
              <a:buChar char="l"/>
            </a:pPr>
            <a:r>
              <a:rPr lang="en-US" altLang="zh-TW" dirty="0"/>
              <a:t>Inspired by the work of [46], our rectiﬁcation module incorporates </a:t>
            </a:r>
            <a:r>
              <a:rPr lang="en-US" altLang="zh-TW" dirty="0">
                <a:solidFill>
                  <a:srgbClr val="FF0000"/>
                </a:solidFill>
              </a:rPr>
              <a:t>iterative-TPS</a:t>
            </a:r>
            <a:r>
              <a:rPr lang="en-US" altLang="zh-TW" dirty="0"/>
              <a:t> to acquire a better representation of the text region. By updating the control points attractively, the curved geometry of a text in an image becomes ameliorated.</a:t>
            </a:r>
          </a:p>
          <a:p>
            <a:pPr>
              <a:buFont typeface="Wingdings" panose="05000000000000000000" pitchFamily="2" charset="2"/>
              <a:buChar char="l"/>
            </a:pPr>
            <a:r>
              <a:rPr lang="en-US" altLang="zh-TW" dirty="0"/>
              <a:t>Through empirical studies, we discover that three TPS iterations are suﬃcient for rectiﬁcation.</a:t>
            </a:r>
            <a:endParaRPr lang="zh-TW" altLang="en-US" dirty="0"/>
          </a:p>
        </p:txBody>
      </p:sp>
      <p:sp>
        <p:nvSpPr>
          <p:cNvPr id="4" name="文字方塊 3">
            <a:extLst>
              <a:ext uri="{FF2B5EF4-FFF2-40B4-BE49-F238E27FC236}">
                <a16:creationId xmlns:a16="http://schemas.microsoft.com/office/drawing/2014/main" id="{D4E08BB7-81A1-4407-B733-C9DAB6BEF446}"/>
              </a:ext>
            </a:extLst>
          </p:cNvPr>
          <p:cNvSpPr txBox="1"/>
          <p:nvPr/>
        </p:nvSpPr>
        <p:spPr>
          <a:xfrm>
            <a:off x="1097280" y="5561969"/>
            <a:ext cx="9881062" cy="830997"/>
          </a:xfrm>
          <a:prstGeom prst="rect">
            <a:avLst/>
          </a:prstGeom>
          <a:noFill/>
        </p:spPr>
        <p:txBody>
          <a:bodyPr wrap="square" rtlCol="0">
            <a:spAutoFit/>
          </a:bodyPr>
          <a:lstStyle/>
          <a:p>
            <a:r>
              <a:rPr lang="en-US" altLang="zh-TW" sz="1200" dirty="0"/>
              <a:t>[37] Shi, B., Yang, M., Wang, X., </a:t>
            </a:r>
            <a:r>
              <a:rPr lang="en-US" altLang="zh-TW" sz="1200" dirty="0" err="1"/>
              <a:t>Lyu</a:t>
            </a:r>
            <a:r>
              <a:rPr lang="en-US" altLang="zh-TW" sz="1200" dirty="0"/>
              <a:t>, P., Yao, C., Bai, X.: ASTER: an attentional scene text recognizer with ﬂexible rectiﬁcation. IEEE Trans. Pattern Anal. Mach. </a:t>
            </a:r>
            <a:r>
              <a:rPr lang="en-US" altLang="zh-TW" sz="1200" dirty="0" err="1"/>
              <a:t>Intell</a:t>
            </a:r>
            <a:r>
              <a:rPr lang="en-US" altLang="zh-TW" sz="1200" dirty="0"/>
              <a:t>. 41(9), 2035–2048 (2018)</a:t>
            </a:r>
          </a:p>
          <a:p>
            <a:r>
              <a:rPr lang="en-US" altLang="zh-TW" sz="1200" dirty="0"/>
              <a:t>[46] Zhan, F., Lu, S.: ESIR: end-to-end scene text recognition via iterative image rectiﬁcation. In: Proceedings of the IEEE Conference on Computer Vision and Pattern Recognition, pp. 2059–2068 (2019)</a:t>
            </a:r>
            <a:endParaRPr lang="zh-TW" altLang="en-US" sz="1200" dirty="0"/>
          </a:p>
        </p:txBody>
      </p:sp>
    </p:spTree>
    <p:extLst>
      <p:ext uri="{BB962C8B-B14F-4D97-AF65-F5344CB8AC3E}">
        <p14:creationId xmlns:p14="http://schemas.microsoft.com/office/powerpoint/2010/main" val="2114350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A6C472C-DCAD-4E62-A60E-E0260513FD97}"/>
              </a:ext>
            </a:extLst>
          </p:cNvPr>
          <p:cNvSpPr>
            <a:spLocks noGrp="1"/>
          </p:cNvSpPr>
          <p:nvPr>
            <p:ph type="title"/>
          </p:nvPr>
        </p:nvSpPr>
        <p:spPr/>
        <p:txBody>
          <a:bodyPr/>
          <a:lstStyle/>
          <a:p>
            <a:r>
              <a:rPr lang="en-US" altLang="zh-TW" dirty="0"/>
              <a:t>Text Rectification Module</a:t>
            </a:r>
            <a:endParaRPr lang="zh-TW" altLang="en-US" dirty="0"/>
          </a:p>
        </p:txBody>
      </p:sp>
      <p:sp>
        <p:nvSpPr>
          <p:cNvPr id="5" name="內容版面配置區 4">
            <a:extLst>
              <a:ext uri="{FF2B5EF4-FFF2-40B4-BE49-F238E27FC236}">
                <a16:creationId xmlns:a16="http://schemas.microsoft.com/office/drawing/2014/main" id="{41E74B7A-0CE4-47BD-95F3-B1ABD875F829}"/>
              </a:ext>
            </a:extLst>
          </p:cNvPr>
          <p:cNvSpPr>
            <a:spLocks noGrp="1"/>
          </p:cNvSpPr>
          <p:nvPr>
            <p:ph idx="1"/>
          </p:nvPr>
        </p:nvSpPr>
        <p:spPr/>
        <p:txBody>
          <a:bodyPr/>
          <a:lstStyle/>
          <a:p>
            <a:pPr>
              <a:buFont typeface="Wingdings" panose="05000000000000000000" pitchFamily="2" charset="2"/>
              <a:buChar char="l"/>
            </a:pPr>
            <a:r>
              <a:rPr lang="en-US" altLang="zh-TW" dirty="0"/>
              <a:t>We use twenty control points to tightly cover the curved text region.</a:t>
            </a:r>
            <a:endParaRPr lang="zh-TW" altLang="en-US" dirty="0"/>
          </a:p>
        </p:txBody>
      </p:sp>
      <p:pic>
        <p:nvPicPr>
          <p:cNvPr id="7" name="圖片 6">
            <a:extLst>
              <a:ext uri="{FF2B5EF4-FFF2-40B4-BE49-F238E27FC236}">
                <a16:creationId xmlns:a16="http://schemas.microsoft.com/office/drawing/2014/main" id="{E32AC0E5-3F13-48C9-B81B-0A383109AFB5}"/>
              </a:ext>
            </a:extLst>
          </p:cNvPr>
          <p:cNvPicPr>
            <a:picLocks noChangeAspect="1"/>
          </p:cNvPicPr>
          <p:nvPr/>
        </p:nvPicPr>
        <p:blipFill>
          <a:blip r:embed="rId2"/>
          <a:stretch>
            <a:fillRect/>
          </a:stretch>
        </p:blipFill>
        <p:spPr>
          <a:xfrm>
            <a:off x="1329084" y="2466122"/>
            <a:ext cx="9533832" cy="3286978"/>
          </a:xfrm>
          <a:prstGeom prst="rect">
            <a:avLst/>
          </a:prstGeom>
        </p:spPr>
      </p:pic>
    </p:spTree>
    <p:extLst>
      <p:ext uri="{BB962C8B-B14F-4D97-AF65-F5344CB8AC3E}">
        <p14:creationId xmlns:p14="http://schemas.microsoft.com/office/powerpoint/2010/main" val="2459724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A6C472C-DCAD-4E62-A60E-E0260513FD97}"/>
              </a:ext>
            </a:extLst>
          </p:cNvPr>
          <p:cNvSpPr>
            <a:spLocks noGrp="1"/>
          </p:cNvSpPr>
          <p:nvPr>
            <p:ph type="title"/>
          </p:nvPr>
        </p:nvSpPr>
        <p:spPr/>
        <p:txBody>
          <a:bodyPr/>
          <a:lstStyle/>
          <a:p>
            <a:r>
              <a:rPr lang="en-US" altLang="zh-TW" dirty="0"/>
              <a:t>Text Rectification Module</a:t>
            </a:r>
            <a:endParaRPr lang="zh-TW" altLang="en-US" dirty="0"/>
          </a:p>
        </p:txBody>
      </p:sp>
      <p:pic>
        <p:nvPicPr>
          <p:cNvPr id="4" name="圖片 3">
            <a:extLst>
              <a:ext uri="{FF2B5EF4-FFF2-40B4-BE49-F238E27FC236}">
                <a16:creationId xmlns:a16="http://schemas.microsoft.com/office/drawing/2014/main" id="{EF5D10E2-34A0-4972-8C61-87C9420326BB}"/>
              </a:ext>
            </a:extLst>
          </p:cNvPr>
          <p:cNvPicPr>
            <a:picLocks noChangeAspect="1"/>
          </p:cNvPicPr>
          <p:nvPr/>
        </p:nvPicPr>
        <p:blipFill>
          <a:blip r:embed="rId2"/>
          <a:stretch>
            <a:fillRect/>
          </a:stretch>
        </p:blipFill>
        <p:spPr>
          <a:xfrm>
            <a:off x="1572137" y="2307056"/>
            <a:ext cx="9047726" cy="2985134"/>
          </a:xfrm>
          <a:prstGeom prst="rect">
            <a:avLst/>
          </a:prstGeom>
        </p:spPr>
      </p:pic>
    </p:spTree>
    <p:extLst>
      <p:ext uri="{BB962C8B-B14F-4D97-AF65-F5344CB8AC3E}">
        <p14:creationId xmlns:p14="http://schemas.microsoft.com/office/powerpoint/2010/main" val="31069820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A6C472C-DCAD-4E62-A60E-E0260513FD97}"/>
              </a:ext>
            </a:extLst>
          </p:cNvPr>
          <p:cNvSpPr>
            <a:spLocks noGrp="1"/>
          </p:cNvSpPr>
          <p:nvPr>
            <p:ph type="title"/>
          </p:nvPr>
        </p:nvSpPr>
        <p:spPr/>
        <p:txBody>
          <a:bodyPr/>
          <a:lstStyle/>
          <a:p>
            <a:r>
              <a:rPr lang="en-US" altLang="zh-TW" dirty="0"/>
              <a:t>Text Rectification Module</a:t>
            </a:r>
            <a:endParaRPr lang="zh-TW" altLang="en-US" dirty="0"/>
          </a:p>
        </p:txBody>
      </p:sp>
      <p:pic>
        <p:nvPicPr>
          <p:cNvPr id="3" name="圖片 2">
            <a:extLst>
              <a:ext uri="{FF2B5EF4-FFF2-40B4-BE49-F238E27FC236}">
                <a16:creationId xmlns:a16="http://schemas.microsoft.com/office/drawing/2014/main" id="{CADBD856-CC06-4698-AFA0-BCBA03A9B250}"/>
              </a:ext>
            </a:extLst>
          </p:cNvPr>
          <p:cNvPicPr>
            <a:picLocks noChangeAspect="1"/>
          </p:cNvPicPr>
          <p:nvPr/>
        </p:nvPicPr>
        <p:blipFill>
          <a:blip r:embed="rId2"/>
          <a:stretch>
            <a:fillRect/>
          </a:stretch>
        </p:blipFill>
        <p:spPr>
          <a:xfrm>
            <a:off x="1384727" y="2776537"/>
            <a:ext cx="9422545" cy="1995488"/>
          </a:xfrm>
          <a:prstGeom prst="rect">
            <a:avLst/>
          </a:prstGeom>
        </p:spPr>
      </p:pic>
      <p:sp>
        <p:nvSpPr>
          <p:cNvPr id="6" name="十字形 5">
            <a:extLst>
              <a:ext uri="{FF2B5EF4-FFF2-40B4-BE49-F238E27FC236}">
                <a16:creationId xmlns:a16="http://schemas.microsoft.com/office/drawing/2014/main" id="{AC556EC8-3DBF-481F-A6E3-631150451AE0}"/>
              </a:ext>
            </a:extLst>
          </p:cNvPr>
          <p:cNvSpPr/>
          <p:nvPr/>
        </p:nvSpPr>
        <p:spPr>
          <a:xfrm>
            <a:off x="2600325" y="2657475"/>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十字形 6">
            <a:extLst>
              <a:ext uri="{FF2B5EF4-FFF2-40B4-BE49-F238E27FC236}">
                <a16:creationId xmlns:a16="http://schemas.microsoft.com/office/drawing/2014/main" id="{7F6888C7-ABA2-47AE-95C7-DDE026A879DC}"/>
              </a:ext>
            </a:extLst>
          </p:cNvPr>
          <p:cNvSpPr/>
          <p:nvPr/>
        </p:nvSpPr>
        <p:spPr>
          <a:xfrm>
            <a:off x="3209925" y="2657475"/>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十字形 7">
            <a:extLst>
              <a:ext uri="{FF2B5EF4-FFF2-40B4-BE49-F238E27FC236}">
                <a16:creationId xmlns:a16="http://schemas.microsoft.com/office/drawing/2014/main" id="{1EB353B5-9A9F-4656-9C32-D865139CF9C9}"/>
              </a:ext>
            </a:extLst>
          </p:cNvPr>
          <p:cNvSpPr/>
          <p:nvPr/>
        </p:nvSpPr>
        <p:spPr>
          <a:xfrm>
            <a:off x="4619625" y="2657475"/>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十字形 8">
            <a:extLst>
              <a:ext uri="{FF2B5EF4-FFF2-40B4-BE49-F238E27FC236}">
                <a16:creationId xmlns:a16="http://schemas.microsoft.com/office/drawing/2014/main" id="{05ABA0E5-ECD6-4E77-96BE-ED4AB24AC10E}"/>
              </a:ext>
            </a:extLst>
          </p:cNvPr>
          <p:cNvSpPr/>
          <p:nvPr/>
        </p:nvSpPr>
        <p:spPr>
          <a:xfrm>
            <a:off x="7258052" y="2657475"/>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十字形 9">
            <a:extLst>
              <a:ext uri="{FF2B5EF4-FFF2-40B4-BE49-F238E27FC236}">
                <a16:creationId xmlns:a16="http://schemas.microsoft.com/office/drawing/2014/main" id="{66AF2368-0BFB-4144-BFEF-50644C3DCF6C}"/>
              </a:ext>
            </a:extLst>
          </p:cNvPr>
          <p:cNvSpPr/>
          <p:nvPr/>
        </p:nvSpPr>
        <p:spPr>
          <a:xfrm>
            <a:off x="1279952" y="3057525"/>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十字形 10">
            <a:extLst>
              <a:ext uri="{FF2B5EF4-FFF2-40B4-BE49-F238E27FC236}">
                <a16:creationId xmlns:a16="http://schemas.microsoft.com/office/drawing/2014/main" id="{DF34882C-F880-4FA2-82AA-BB1B5EEAA8F6}"/>
              </a:ext>
            </a:extLst>
          </p:cNvPr>
          <p:cNvSpPr/>
          <p:nvPr/>
        </p:nvSpPr>
        <p:spPr>
          <a:xfrm>
            <a:off x="1279952" y="4096702"/>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十字形 11">
            <a:extLst>
              <a:ext uri="{FF2B5EF4-FFF2-40B4-BE49-F238E27FC236}">
                <a16:creationId xmlns:a16="http://schemas.microsoft.com/office/drawing/2014/main" id="{32AB261B-83F0-4652-A496-F68B35BD5772}"/>
              </a:ext>
            </a:extLst>
          </p:cNvPr>
          <p:cNvSpPr/>
          <p:nvPr/>
        </p:nvSpPr>
        <p:spPr>
          <a:xfrm>
            <a:off x="2124075" y="4652963"/>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十字形 12">
            <a:extLst>
              <a:ext uri="{FF2B5EF4-FFF2-40B4-BE49-F238E27FC236}">
                <a16:creationId xmlns:a16="http://schemas.microsoft.com/office/drawing/2014/main" id="{09F27C76-4823-4179-B7C2-E43EBFE94C13}"/>
              </a:ext>
            </a:extLst>
          </p:cNvPr>
          <p:cNvSpPr/>
          <p:nvPr/>
        </p:nvSpPr>
        <p:spPr>
          <a:xfrm>
            <a:off x="2705100" y="4652963"/>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十字形 13">
            <a:extLst>
              <a:ext uri="{FF2B5EF4-FFF2-40B4-BE49-F238E27FC236}">
                <a16:creationId xmlns:a16="http://schemas.microsoft.com/office/drawing/2014/main" id="{71B2A5B2-DC79-4569-8481-8B28429FC445}"/>
              </a:ext>
            </a:extLst>
          </p:cNvPr>
          <p:cNvSpPr/>
          <p:nvPr/>
        </p:nvSpPr>
        <p:spPr>
          <a:xfrm>
            <a:off x="4038600" y="4652963"/>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十字形 14">
            <a:extLst>
              <a:ext uri="{FF2B5EF4-FFF2-40B4-BE49-F238E27FC236}">
                <a16:creationId xmlns:a16="http://schemas.microsoft.com/office/drawing/2014/main" id="{7D7299C3-9B09-4CAF-ACE8-F4C665ED9F3E}"/>
              </a:ext>
            </a:extLst>
          </p:cNvPr>
          <p:cNvSpPr/>
          <p:nvPr/>
        </p:nvSpPr>
        <p:spPr>
          <a:xfrm>
            <a:off x="8429625" y="2678907"/>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十字形 16">
            <a:extLst>
              <a:ext uri="{FF2B5EF4-FFF2-40B4-BE49-F238E27FC236}">
                <a16:creationId xmlns:a16="http://schemas.microsoft.com/office/drawing/2014/main" id="{F8DC46AC-852C-405A-A041-C3734D33106E}"/>
              </a:ext>
            </a:extLst>
          </p:cNvPr>
          <p:cNvSpPr/>
          <p:nvPr/>
        </p:nvSpPr>
        <p:spPr>
          <a:xfrm>
            <a:off x="9591675" y="2681288"/>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十字形 17">
            <a:extLst>
              <a:ext uri="{FF2B5EF4-FFF2-40B4-BE49-F238E27FC236}">
                <a16:creationId xmlns:a16="http://schemas.microsoft.com/office/drawing/2014/main" id="{F332CDA0-DFAD-4F57-A592-F13CEABEBA79}"/>
              </a:ext>
            </a:extLst>
          </p:cNvPr>
          <p:cNvSpPr/>
          <p:nvPr/>
        </p:nvSpPr>
        <p:spPr>
          <a:xfrm>
            <a:off x="5991224" y="2657475"/>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十字形 18">
            <a:extLst>
              <a:ext uri="{FF2B5EF4-FFF2-40B4-BE49-F238E27FC236}">
                <a16:creationId xmlns:a16="http://schemas.microsoft.com/office/drawing/2014/main" id="{C3A4730D-87B2-4E1F-84A8-9B6E2E2EDB43}"/>
              </a:ext>
            </a:extLst>
          </p:cNvPr>
          <p:cNvSpPr/>
          <p:nvPr/>
        </p:nvSpPr>
        <p:spPr>
          <a:xfrm>
            <a:off x="5162550" y="4652963"/>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十字形 19">
            <a:extLst>
              <a:ext uri="{FF2B5EF4-FFF2-40B4-BE49-F238E27FC236}">
                <a16:creationId xmlns:a16="http://schemas.microsoft.com/office/drawing/2014/main" id="{ADCA4593-AA51-4FEB-BB24-A649E434430B}"/>
              </a:ext>
            </a:extLst>
          </p:cNvPr>
          <p:cNvSpPr/>
          <p:nvPr/>
        </p:nvSpPr>
        <p:spPr>
          <a:xfrm>
            <a:off x="1279952" y="3655219"/>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十字形 20">
            <a:extLst>
              <a:ext uri="{FF2B5EF4-FFF2-40B4-BE49-F238E27FC236}">
                <a16:creationId xmlns:a16="http://schemas.microsoft.com/office/drawing/2014/main" id="{2F490AED-02B9-4B30-9DFC-3F8C5A3DC86E}"/>
              </a:ext>
            </a:extLst>
          </p:cNvPr>
          <p:cNvSpPr/>
          <p:nvPr/>
        </p:nvSpPr>
        <p:spPr>
          <a:xfrm>
            <a:off x="10254823" y="2678907"/>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十字形 21">
            <a:extLst>
              <a:ext uri="{FF2B5EF4-FFF2-40B4-BE49-F238E27FC236}">
                <a16:creationId xmlns:a16="http://schemas.microsoft.com/office/drawing/2014/main" id="{D63FC92B-0ADB-4E16-BB51-4072FF916FAF}"/>
              </a:ext>
            </a:extLst>
          </p:cNvPr>
          <p:cNvSpPr/>
          <p:nvPr/>
        </p:nvSpPr>
        <p:spPr>
          <a:xfrm>
            <a:off x="6880860" y="4645819"/>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十字形 22">
            <a:extLst>
              <a:ext uri="{FF2B5EF4-FFF2-40B4-BE49-F238E27FC236}">
                <a16:creationId xmlns:a16="http://schemas.microsoft.com/office/drawing/2014/main" id="{049C3167-7C20-432D-9948-5C8F575573C0}"/>
              </a:ext>
            </a:extLst>
          </p:cNvPr>
          <p:cNvSpPr/>
          <p:nvPr/>
        </p:nvSpPr>
        <p:spPr>
          <a:xfrm>
            <a:off x="10683447" y="3259930"/>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十字形 23">
            <a:extLst>
              <a:ext uri="{FF2B5EF4-FFF2-40B4-BE49-F238E27FC236}">
                <a16:creationId xmlns:a16="http://schemas.microsoft.com/office/drawing/2014/main" id="{4C5099D0-9AD5-4F1A-BE22-05C1B798F3F9}"/>
              </a:ext>
            </a:extLst>
          </p:cNvPr>
          <p:cNvSpPr/>
          <p:nvPr/>
        </p:nvSpPr>
        <p:spPr>
          <a:xfrm>
            <a:off x="10702497" y="4225288"/>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十字形 24">
            <a:extLst>
              <a:ext uri="{FF2B5EF4-FFF2-40B4-BE49-F238E27FC236}">
                <a16:creationId xmlns:a16="http://schemas.microsoft.com/office/drawing/2014/main" id="{C8CC226E-DA83-4C7D-A28B-397043F84E51}"/>
              </a:ext>
            </a:extLst>
          </p:cNvPr>
          <p:cNvSpPr/>
          <p:nvPr/>
        </p:nvSpPr>
        <p:spPr>
          <a:xfrm>
            <a:off x="7829758" y="4652963"/>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十字形 25">
            <a:extLst>
              <a:ext uri="{FF2B5EF4-FFF2-40B4-BE49-F238E27FC236}">
                <a16:creationId xmlns:a16="http://schemas.microsoft.com/office/drawing/2014/main" id="{F66EA059-DB40-4276-955A-D0A207383ED0}"/>
              </a:ext>
            </a:extLst>
          </p:cNvPr>
          <p:cNvSpPr/>
          <p:nvPr/>
        </p:nvSpPr>
        <p:spPr>
          <a:xfrm>
            <a:off x="9963150" y="4645819"/>
            <a:ext cx="209550" cy="238124"/>
          </a:xfrm>
          <a:prstGeom prst="plus">
            <a:avLst>
              <a:gd name="adj" fmla="val 36865"/>
            </a:avLst>
          </a:prstGeom>
          <a:solidFill>
            <a:srgbClr val="FFC00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94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a:t>Outline</a:t>
            </a:r>
            <a:endParaRPr lang="zh-TW" altLang="en-US"/>
          </a:p>
        </p:txBody>
      </p:sp>
      <p:sp>
        <p:nvSpPr>
          <p:cNvPr id="3" name="內容版面配置區 2"/>
          <p:cNvSpPr>
            <a:spLocks noGrp="1"/>
          </p:cNvSpPr>
          <p:nvPr>
            <p:ph idx="1"/>
          </p:nvPr>
        </p:nvSpPr>
        <p:spPr/>
        <p:txBody>
          <a:bodyPr/>
          <a:lstStyle/>
          <a:p>
            <a:pPr>
              <a:buFont typeface="Wingdings" panose="05000000000000000000" pitchFamily="2" charset="2"/>
              <a:buChar char="l"/>
            </a:pPr>
            <a:r>
              <a:rPr lang="en-US" altLang="zh-TW" dirty="0"/>
              <a:t>Introduction</a:t>
            </a:r>
            <a:endParaRPr lang="en-US" altLang="zh-TW" dirty="0">
              <a:solidFill>
                <a:schemeClr val="bg1">
                  <a:lumMod val="75000"/>
                </a:schemeClr>
              </a:solidFill>
            </a:endParaRPr>
          </a:p>
          <a:p>
            <a:pPr>
              <a:buFont typeface="Wingdings" panose="05000000000000000000" pitchFamily="2" charset="2"/>
              <a:buChar char="l"/>
            </a:pPr>
            <a:r>
              <a:rPr lang="en-US" altLang="zh-TW" dirty="0">
                <a:solidFill>
                  <a:schemeClr val="bg1">
                    <a:lumMod val="75000"/>
                  </a:schemeClr>
                </a:solidFill>
              </a:rPr>
              <a:t>Methodology</a:t>
            </a:r>
          </a:p>
          <a:p>
            <a:pPr>
              <a:buFont typeface="Wingdings" panose="05000000000000000000" pitchFamily="2" charset="2"/>
              <a:buChar char="l"/>
            </a:pPr>
            <a:r>
              <a:rPr lang="en-US" altLang="zh-TW" dirty="0">
                <a:solidFill>
                  <a:schemeClr val="bg1">
                    <a:lumMod val="75000"/>
                  </a:schemeClr>
                </a:solidFill>
              </a:rPr>
              <a:t>Experiment</a:t>
            </a:r>
          </a:p>
          <a:p>
            <a:pPr>
              <a:buFont typeface="Wingdings" panose="05000000000000000000" pitchFamily="2" charset="2"/>
              <a:buChar char="l"/>
            </a:pPr>
            <a:r>
              <a:rPr lang="en-US" altLang="zh-TW" dirty="0">
                <a:solidFill>
                  <a:schemeClr val="bg1">
                    <a:lumMod val="75000"/>
                  </a:schemeClr>
                </a:solidFill>
              </a:rPr>
              <a:t>Conclusion</a:t>
            </a:r>
          </a:p>
          <a:p>
            <a:pPr>
              <a:buFont typeface="Wingdings" panose="05000000000000000000" pitchFamily="2" charset="2"/>
              <a:buChar char="l"/>
            </a:pPr>
            <a:r>
              <a:rPr lang="en-US" altLang="zh-TW" dirty="0">
                <a:solidFill>
                  <a:schemeClr val="bg1">
                    <a:lumMod val="75000"/>
                  </a:schemeClr>
                </a:solidFill>
              </a:rPr>
              <a:t>Progress Report</a:t>
            </a:r>
          </a:p>
        </p:txBody>
      </p:sp>
    </p:spTree>
    <p:extLst>
      <p:ext uri="{BB962C8B-B14F-4D97-AF65-F5344CB8AC3E}">
        <p14:creationId xmlns:p14="http://schemas.microsoft.com/office/powerpoint/2010/main" val="10605690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A6C472C-DCAD-4E62-A60E-E0260513FD97}"/>
              </a:ext>
            </a:extLst>
          </p:cNvPr>
          <p:cNvSpPr>
            <a:spLocks noGrp="1"/>
          </p:cNvSpPr>
          <p:nvPr>
            <p:ph type="title"/>
          </p:nvPr>
        </p:nvSpPr>
        <p:spPr/>
        <p:txBody>
          <a:bodyPr/>
          <a:lstStyle/>
          <a:p>
            <a:r>
              <a:rPr lang="en-US" altLang="zh-TW" dirty="0"/>
              <a:t>Text Rectification Module</a:t>
            </a:r>
            <a:endParaRPr lang="zh-TW" altLang="en-US" dirty="0"/>
          </a:p>
        </p:txBody>
      </p:sp>
      <p:pic>
        <p:nvPicPr>
          <p:cNvPr id="3" name="圖片 2">
            <a:extLst>
              <a:ext uri="{FF2B5EF4-FFF2-40B4-BE49-F238E27FC236}">
                <a16:creationId xmlns:a16="http://schemas.microsoft.com/office/drawing/2014/main" id="{984115F3-036B-46AF-B83E-666945706A37}"/>
              </a:ext>
            </a:extLst>
          </p:cNvPr>
          <p:cNvPicPr>
            <a:picLocks noChangeAspect="1"/>
          </p:cNvPicPr>
          <p:nvPr/>
        </p:nvPicPr>
        <p:blipFill>
          <a:blip r:embed="rId2"/>
          <a:stretch>
            <a:fillRect/>
          </a:stretch>
        </p:blipFill>
        <p:spPr>
          <a:xfrm>
            <a:off x="1180251" y="2853691"/>
            <a:ext cx="9831497" cy="2093229"/>
          </a:xfrm>
          <a:prstGeom prst="rect">
            <a:avLst/>
          </a:prstGeom>
        </p:spPr>
      </p:pic>
    </p:spTree>
    <p:extLst>
      <p:ext uri="{BB962C8B-B14F-4D97-AF65-F5344CB8AC3E}">
        <p14:creationId xmlns:p14="http://schemas.microsoft.com/office/powerpoint/2010/main" val="4840471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A6C472C-DCAD-4E62-A60E-E0260513FD97}"/>
              </a:ext>
            </a:extLst>
          </p:cNvPr>
          <p:cNvSpPr>
            <a:spLocks noGrp="1"/>
          </p:cNvSpPr>
          <p:nvPr>
            <p:ph type="title"/>
          </p:nvPr>
        </p:nvSpPr>
        <p:spPr/>
        <p:txBody>
          <a:bodyPr/>
          <a:lstStyle/>
          <a:p>
            <a:r>
              <a:rPr lang="en-US" altLang="zh-TW" dirty="0"/>
              <a:t>Text Rectification Module</a:t>
            </a:r>
            <a:endParaRPr lang="zh-TW" altLang="en-US" dirty="0"/>
          </a:p>
        </p:txBody>
      </p:sp>
      <p:pic>
        <p:nvPicPr>
          <p:cNvPr id="4" name="圖片 3">
            <a:extLst>
              <a:ext uri="{FF2B5EF4-FFF2-40B4-BE49-F238E27FC236}">
                <a16:creationId xmlns:a16="http://schemas.microsoft.com/office/drawing/2014/main" id="{259629B9-F5AC-4BE0-BD93-DC2111724296}"/>
              </a:ext>
            </a:extLst>
          </p:cNvPr>
          <p:cNvPicPr>
            <a:picLocks noChangeAspect="1"/>
          </p:cNvPicPr>
          <p:nvPr/>
        </p:nvPicPr>
        <p:blipFill>
          <a:blip r:embed="rId2"/>
          <a:stretch>
            <a:fillRect/>
          </a:stretch>
        </p:blipFill>
        <p:spPr>
          <a:xfrm>
            <a:off x="1657350" y="2395369"/>
            <a:ext cx="8877300" cy="2914818"/>
          </a:xfrm>
          <a:prstGeom prst="rect">
            <a:avLst/>
          </a:prstGeom>
        </p:spPr>
      </p:pic>
    </p:spTree>
    <p:extLst>
      <p:ext uri="{BB962C8B-B14F-4D97-AF65-F5344CB8AC3E}">
        <p14:creationId xmlns:p14="http://schemas.microsoft.com/office/powerpoint/2010/main" val="38509905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A6C472C-DCAD-4E62-A60E-E0260513FD97}"/>
              </a:ext>
            </a:extLst>
          </p:cNvPr>
          <p:cNvSpPr>
            <a:spLocks noGrp="1"/>
          </p:cNvSpPr>
          <p:nvPr>
            <p:ph type="title"/>
          </p:nvPr>
        </p:nvSpPr>
        <p:spPr/>
        <p:txBody>
          <a:bodyPr/>
          <a:lstStyle/>
          <a:p>
            <a:r>
              <a:rPr lang="en-US" altLang="zh-TW" dirty="0"/>
              <a:t>Text Rectification Module</a:t>
            </a:r>
            <a:endParaRPr lang="zh-TW" altLang="en-US" dirty="0"/>
          </a:p>
        </p:txBody>
      </p:sp>
      <p:sp>
        <p:nvSpPr>
          <p:cNvPr id="3" name="內容版面配置區 2">
            <a:extLst>
              <a:ext uri="{FF2B5EF4-FFF2-40B4-BE49-F238E27FC236}">
                <a16:creationId xmlns:a16="http://schemas.microsoft.com/office/drawing/2014/main" id="{B3296539-E8EE-4F39-8F6F-332ADA7A882C}"/>
              </a:ext>
            </a:extLst>
          </p:cNvPr>
          <p:cNvSpPr>
            <a:spLocks noGrp="1"/>
          </p:cNvSpPr>
          <p:nvPr>
            <p:ph idx="1"/>
          </p:nvPr>
        </p:nvSpPr>
        <p:spPr/>
        <p:txBody>
          <a:bodyPr/>
          <a:lstStyle/>
          <a:p>
            <a:pPr>
              <a:buFont typeface="Wingdings" panose="05000000000000000000" pitchFamily="2" charset="2"/>
              <a:buChar char="l"/>
            </a:pPr>
            <a:r>
              <a:rPr lang="en-US" altLang="zh-TW" dirty="0"/>
              <a:t>To use these control points as a detection result, they are transformed to the original input image coordinate. We optionally perform 2D polynomial ﬁtting to smooth the bounding polygon.</a:t>
            </a:r>
            <a:endParaRPr lang="zh-TW" altLang="en-US" dirty="0"/>
          </a:p>
        </p:txBody>
      </p:sp>
      <p:pic>
        <p:nvPicPr>
          <p:cNvPr id="4" name="圖片 3">
            <a:extLst>
              <a:ext uri="{FF2B5EF4-FFF2-40B4-BE49-F238E27FC236}">
                <a16:creationId xmlns:a16="http://schemas.microsoft.com/office/drawing/2014/main" id="{0A0BDCB5-6C58-4C52-BB74-FFDFED39A0A8}"/>
              </a:ext>
            </a:extLst>
          </p:cNvPr>
          <p:cNvPicPr>
            <a:picLocks noChangeAspect="1"/>
          </p:cNvPicPr>
          <p:nvPr/>
        </p:nvPicPr>
        <p:blipFill>
          <a:blip r:embed="rId2"/>
          <a:stretch>
            <a:fillRect/>
          </a:stretch>
        </p:blipFill>
        <p:spPr>
          <a:xfrm>
            <a:off x="2714625" y="2792519"/>
            <a:ext cx="6762750" cy="3076575"/>
          </a:xfrm>
          <a:prstGeom prst="rect">
            <a:avLst/>
          </a:prstGeom>
        </p:spPr>
      </p:pic>
    </p:spTree>
    <p:extLst>
      <p:ext uri="{BB962C8B-B14F-4D97-AF65-F5344CB8AC3E}">
        <p14:creationId xmlns:p14="http://schemas.microsoft.com/office/powerpoint/2010/main" val="2021972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A6C472C-DCAD-4E62-A60E-E0260513FD97}"/>
              </a:ext>
            </a:extLst>
          </p:cNvPr>
          <p:cNvSpPr>
            <a:spLocks noGrp="1"/>
          </p:cNvSpPr>
          <p:nvPr>
            <p:ph type="title"/>
          </p:nvPr>
        </p:nvSpPr>
        <p:spPr/>
        <p:txBody>
          <a:bodyPr/>
          <a:lstStyle/>
          <a:p>
            <a:r>
              <a:rPr lang="en-US" altLang="zh-TW" dirty="0"/>
              <a:t>Character Region Attention</a:t>
            </a:r>
            <a:endParaRPr lang="zh-TW" altLang="en-US" dirty="0"/>
          </a:p>
        </p:txBody>
      </p:sp>
      <p:sp>
        <p:nvSpPr>
          <p:cNvPr id="3" name="內容版面配置區 2">
            <a:extLst>
              <a:ext uri="{FF2B5EF4-FFF2-40B4-BE49-F238E27FC236}">
                <a16:creationId xmlns:a16="http://schemas.microsoft.com/office/drawing/2014/main" id="{B3296539-E8EE-4F39-8F6F-332ADA7A882C}"/>
              </a:ext>
            </a:extLst>
          </p:cNvPr>
          <p:cNvSpPr>
            <a:spLocks noGrp="1"/>
          </p:cNvSpPr>
          <p:nvPr>
            <p:ph idx="1"/>
          </p:nvPr>
        </p:nvSpPr>
        <p:spPr/>
        <p:txBody>
          <a:bodyPr/>
          <a:lstStyle/>
          <a:p>
            <a:pPr>
              <a:buFont typeface="Wingdings" panose="05000000000000000000" pitchFamily="2" charset="2"/>
              <a:buChar char="l"/>
            </a:pPr>
            <a:r>
              <a:rPr lang="en-US" altLang="zh-TW" dirty="0"/>
              <a:t>CRA module is the key component that tightly couples detection and recognition modules.</a:t>
            </a:r>
          </a:p>
          <a:p>
            <a:pPr>
              <a:buFont typeface="Wingdings" panose="05000000000000000000" pitchFamily="2" charset="2"/>
              <a:buChar char="l"/>
            </a:pPr>
            <a:endParaRPr lang="en-US" altLang="zh-TW" dirty="0"/>
          </a:p>
          <a:p>
            <a:pPr>
              <a:buFont typeface="Wingdings" panose="05000000000000000000" pitchFamily="2" charset="2"/>
              <a:buChar char="l"/>
            </a:pPr>
            <a:r>
              <a:rPr lang="en-US" altLang="zh-TW" dirty="0"/>
              <a:t>By simply concatenating rectiﬁed character score map with feature representation, the model establishes following advantages.</a:t>
            </a:r>
          </a:p>
          <a:p>
            <a:pPr lvl="1">
              <a:buFont typeface="Wingdings" panose="05000000000000000000" pitchFamily="2" charset="2"/>
              <a:buChar char="l"/>
            </a:pPr>
            <a:r>
              <a:rPr lang="en-US" altLang="zh-TW" dirty="0"/>
              <a:t>Creating a link between detector and recognizer allows recognition loss to propagate through detection stage, and this improves the quality of character score map.</a:t>
            </a:r>
          </a:p>
          <a:p>
            <a:pPr lvl="1">
              <a:buFont typeface="Wingdings" panose="05000000000000000000" pitchFamily="2" charset="2"/>
              <a:buChar char="l"/>
            </a:pPr>
            <a:r>
              <a:rPr lang="en-US" altLang="zh-TW" dirty="0"/>
              <a:t>Attaching character region map to the feature helps recognizer attend better to the character regions.</a:t>
            </a:r>
            <a:endParaRPr lang="zh-TW" altLang="en-US" dirty="0"/>
          </a:p>
        </p:txBody>
      </p:sp>
    </p:spTree>
    <p:extLst>
      <p:ext uri="{BB962C8B-B14F-4D97-AF65-F5344CB8AC3E}">
        <p14:creationId xmlns:p14="http://schemas.microsoft.com/office/powerpoint/2010/main" val="3479261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5C368AC-D9FE-4EFC-8FA0-684805936DA7}"/>
              </a:ext>
            </a:extLst>
          </p:cNvPr>
          <p:cNvSpPr>
            <a:spLocks noGrp="1"/>
          </p:cNvSpPr>
          <p:nvPr>
            <p:ph type="title"/>
          </p:nvPr>
        </p:nvSpPr>
        <p:spPr/>
        <p:txBody>
          <a:bodyPr/>
          <a:lstStyle/>
          <a:p>
            <a:r>
              <a:rPr lang="en-US" altLang="zh-TW" dirty="0"/>
              <a:t>Overview</a:t>
            </a:r>
            <a:endParaRPr lang="zh-TW" altLang="en-US" dirty="0"/>
          </a:p>
        </p:txBody>
      </p:sp>
      <p:sp>
        <p:nvSpPr>
          <p:cNvPr id="4" name="矩形 3">
            <a:extLst>
              <a:ext uri="{FF2B5EF4-FFF2-40B4-BE49-F238E27FC236}">
                <a16:creationId xmlns:a16="http://schemas.microsoft.com/office/drawing/2014/main" id="{6B72E253-C68C-43B0-8484-61F71954DADB}"/>
              </a:ext>
            </a:extLst>
          </p:cNvPr>
          <p:cNvSpPr/>
          <p:nvPr/>
        </p:nvSpPr>
        <p:spPr>
          <a:xfrm>
            <a:off x="550265" y="3514724"/>
            <a:ext cx="945160" cy="553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CRAFTS</a:t>
            </a:r>
            <a:endParaRPr lang="zh-TW" altLang="en-US" b="1" dirty="0">
              <a:solidFill>
                <a:schemeClr val="tx1">
                  <a:lumMod val="65000"/>
                  <a:lumOff val="35000"/>
                </a:schemeClr>
              </a:solidFill>
            </a:endParaRPr>
          </a:p>
        </p:txBody>
      </p:sp>
      <p:sp>
        <p:nvSpPr>
          <p:cNvPr id="5" name="箭號: 向右 4">
            <a:extLst>
              <a:ext uri="{FF2B5EF4-FFF2-40B4-BE49-F238E27FC236}">
                <a16:creationId xmlns:a16="http://schemas.microsoft.com/office/drawing/2014/main" id="{497DDF98-9D14-462F-AB89-99E935653F08}"/>
              </a:ext>
            </a:extLst>
          </p:cNvPr>
          <p:cNvSpPr/>
          <p:nvPr/>
        </p:nvSpPr>
        <p:spPr>
          <a:xfrm>
            <a:off x="1813593" y="3599662"/>
            <a:ext cx="491458" cy="3837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a:extLst>
              <a:ext uri="{FF2B5EF4-FFF2-40B4-BE49-F238E27FC236}">
                <a16:creationId xmlns:a16="http://schemas.microsoft.com/office/drawing/2014/main" id="{1CBDCB0A-0F49-48DE-8FC9-15F6FC09F414}"/>
              </a:ext>
            </a:extLst>
          </p:cNvPr>
          <p:cNvSpPr/>
          <p:nvPr/>
        </p:nvSpPr>
        <p:spPr>
          <a:xfrm>
            <a:off x="2623219" y="3514724"/>
            <a:ext cx="1672556" cy="553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Sharing Stage</a:t>
            </a:r>
            <a:endParaRPr lang="zh-TW" altLang="en-US" b="1" dirty="0">
              <a:solidFill>
                <a:schemeClr val="tx1">
                  <a:lumMod val="65000"/>
                  <a:lumOff val="35000"/>
                </a:schemeClr>
              </a:solidFill>
            </a:endParaRPr>
          </a:p>
        </p:txBody>
      </p:sp>
      <p:sp>
        <p:nvSpPr>
          <p:cNvPr id="7" name="矩形 6">
            <a:extLst>
              <a:ext uri="{FF2B5EF4-FFF2-40B4-BE49-F238E27FC236}">
                <a16:creationId xmlns:a16="http://schemas.microsoft.com/office/drawing/2014/main" id="{C3F8862D-9EF7-4712-BA14-DB7441E4E6CE}"/>
              </a:ext>
            </a:extLst>
          </p:cNvPr>
          <p:cNvSpPr/>
          <p:nvPr/>
        </p:nvSpPr>
        <p:spPr>
          <a:xfrm>
            <a:off x="2623220" y="2392068"/>
            <a:ext cx="1672556" cy="553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65000"/>
                    <a:lumOff val="35000"/>
                  </a:schemeClr>
                </a:solidFill>
              </a:rPr>
              <a:t>Detection</a:t>
            </a:r>
            <a:endParaRPr lang="zh-TW" altLang="en-US" b="1" dirty="0">
              <a:solidFill>
                <a:schemeClr val="tx1">
                  <a:lumMod val="65000"/>
                  <a:lumOff val="35000"/>
                </a:schemeClr>
              </a:solidFill>
            </a:endParaRPr>
          </a:p>
        </p:txBody>
      </p:sp>
      <p:sp>
        <p:nvSpPr>
          <p:cNvPr id="19" name="箭號: 向右 18">
            <a:extLst>
              <a:ext uri="{FF2B5EF4-FFF2-40B4-BE49-F238E27FC236}">
                <a16:creationId xmlns:a16="http://schemas.microsoft.com/office/drawing/2014/main" id="{CBC860B7-12BD-4D8C-9136-C5070D97D1BA}"/>
              </a:ext>
            </a:extLst>
          </p:cNvPr>
          <p:cNvSpPr/>
          <p:nvPr/>
        </p:nvSpPr>
        <p:spPr>
          <a:xfrm>
            <a:off x="4613331" y="4722317"/>
            <a:ext cx="491458" cy="383796"/>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矩形 19">
            <a:extLst>
              <a:ext uri="{FF2B5EF4-FFF2-40B4-BE49-F238E27FC236}">
                <a16:creationId xmlns:a16="http://schemas.microsoft.com/office/drawing/2014/main" id="{4F58B282-6194-4ECE-AC99-5CEF6EB0EAC5}"/>
              </a:ext>
            </a:extLst>
          </p:cNvPr>
          <p:cNvSpPr/>
          <p:nvPr/>
        </p:nvSpPr>
        <p:spPr>
          <a:xfrm>
            <a:off x="5422345" y="4637378"/>
            <a:ext cx="1672556" cy="55367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Feature Extraction</a:t>
            </a:r>
            <a:endParaRPr lang="zh-TW" altLang="en-US" b="1" dirty="0">
              <a:solidFill>
                <a:schemeClr val="tx1">
                  <a:lumMod val="95000"/>
                  <a:lumOff val="5000"/>
                </a:schemeClr>
              </a:solidFill>
            </a:endParaRPr>
          </a:p>
        </p:txBody>
      </p:sp>
      <p:sp>
        <p:nvSpPr>
          <p:cNvPr id="21" name="矩形 20">
            <a:extLst>
              <a:ext uri="{FF2B5EF4-FFF2-40B4-BE49-F238E27FC236}">
                <a16:creationId xmlns:a16="http://schemas.microsoft.com/office/drawing/2014/main" id="{3EDD2C0F-809C-4FD9-AF05-CFD81819114B}"/>
              </a:ext>
            </a:extLst>
          </p:cNvPr>
          <p:cNvSpPr/>
          <p:nvPr/>
        </p:nvSpPr>
        <p:spPr>
          <a:xfrm>
            <a:off x="7732157" y="4637377"/>
            <a:ext cx="1672556" cy="55367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Sequence Modeling</a:t>
            </a:r>
            <a:endParaRPr lang="zh-TW" altLang="en-US" b="1" dirty="0">
              <a:solidFill>
                <a:schemeClr val="tx1">
                  <a:lumMod val="95000"/>
                  <a:lumOff val="5000"/>
                </a:schemeClr>
              </a:solidFill>
            </a:endParaRPr>
          </a:p>
        </p:txBody>
      </p:sp>
      <p:sp>
        <p:nvSpPr>
          <p:cNvPr id="22" name="矩形 21">
            <a:extLst>
              <a:ext uri="{FF2B5EF4-FFF2-40B4-BE49-F238E27FC236}">
                <a16:creationId xmlns:a16="http://schemas.microsoft.com/office/drawing/2014/main" id="{919E5099-0D17-44A2-9509-DD54E4D23AB2}"/>
              </a:ext>
            </a:extLst>
          </p:cNvPr>
          <p:cNvSpPr/>
          <p:nvPr/>
        </p:nvSpPr>
        <p:spPr>
          <a:xfrm>
            <a:off x="10041970" y="4637378"/>
            <a:ext cx="1672556" cy="55367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Prediction</a:t>
            </a:r>
            <a:endParaRPr lang="zh-TW" altLang="en-US" b="1" dirty="0">
              <a:solidFill>
                <a:schemeClr val="tx1">
                  <a:lumMod val="95000"/>
                  <a:lumOff val="5000"/>
                </a:schemeClr>
              </a:solidFill>
            </a:endParaRPr>
          </a:p>
        </p:txBody>
      </p:sp>
      <p:cxnSp>
        <p:nvCxnSpPr>
          <p:cNvPr id="23" name="直線單箭頭接點 22">
            <a:extLst>
              <a:ext uri="{FF2B5EF4-FFF2-40B4-BE49-F238E27FC236}">
                <a16:creationId xmlns:a16="http://schemas.microsoft.com/office/drawing/2014/main" id="{D37F8F7B-23FE-4FED-9C74-C1323873FEF8}"/>
              </a:ext>
            </a:extLst>
          </p:cNvPr>
          <p:cNvCxnSpPr>
            <a:cxnSpLocks/>
          </p:cNvCxnSpPr>
          <p:nvPr/>
        </p:nvCxnSpPr>
        <p:spPr>
          <a:xfrm>
            <a:off x="7229475" y="4905375"/>
            <a:ext cx="390525" cy="0"/>
          </a:xfrm>
          <a:prstGeom prst="straightConnector1">
            <a:avLst/>
          </a:prstGeom>
          <a:ln>
            <a:solidFill>
              <a:srgbClr val="92D050"/>
            </a:solidFill>
            <a:tailEnd type="triangle"/>
          </a:ln>
        </p:spPr>
        <p:style>
          <a:lnRef idx="1">
            <a:schemeClr val="accent6"/>
          </a:lnRef>
          <a:fillRef idx="0">
            <a:schemeClr val="accent6"/>
          </a:fillRef>
          <a:effectRef idx="0">
            <a:schemeClr val="accent6"/>
          </a:effectRef>
          <a:fontRef idx="minor">
            <a:schemeClr val="tx1"/>
          </a:fontRef>
        </p:style>
      </p:cxnSp>
      <p:cxnSp>
        <p:nvCxnSpPr>
          <p:cNvPr id="24" name="直線單箭頭接點 23">
            <a:extLst>
              <a:ext uri="{FF2B5EF4-FFF2-40B4-BE49-F238E27FC236}">
                <a16:creationId xmlns:a16="http://schemas.microsoft.com/office/drawing/2014/main" id="{37D25309-EFFA-44E7-81A1-18EC1C3F0BBF}"/>
              </a:ext>
            </a:extLst>
          </p:cNvPr>
          <p:cNvCxnSpPr>
            <a:cxnSpLocks/>
          </p:cNvCxnSpPr>
          <p:nvPr/>
        </p:nvCxnSpPr>
        <p:spPr>
          <a:xfrm>
            <a:off x="9544050" y="4905375"/>
            <a:ext cx="390525" cy="0"/>
          </a:xfrm>
          <a:prstGeom prst="straightConnector1">
            <a:avLst/>
          </a:prstGeom>
          <a:ln>
            <a:solidFill>
              <a:srgbClr val="92D050"/>
            </a:solidFill>
            <a:tailEnd type="triangle"/>
          </a:ln>
        </p:spPr>
        <p:style>
          <a:lnRef idx="1">
            <a:schemeClr val="accent6"/>
          </a:lnRef>
          <a:fillRef idx="0">
            <a:schemeClr val="accent6"/>
          </a:fillRef>
          <a:effectRef idx="0">
            <a:schemeClr val="accent6"/>
          </a:effectRef>
          <a:fontRef idx="minor">
            <a:schemeClr val="tx1"/>
          </a:fontRef>
        </p:style>
      </p:cxnSp>
      <p:sp>
        <p:nvSpPr>
          <p:cNvPr id="27" name="矩形 26">
            <a:extLst>
              <a:ext uri="{FF2B5EF4-FFF2-40B4-BE49-F238E27FC236}">
                <a16:creationId xmlns:a16="http://schemas.microsoft.com/office/drawing/2014/main" id="{643FACCE-DF4B-40CA-8A8A-CF5BD52E27D3}"/>
              </a:ext>
            </a:extLst>
          </p:cNvPr>
          <p:cNvSpPr/>
          <p:nvPr/>
        </p:nvSpPr>
        <p:spPr>
          <a:xfrm>
            <a:off x="2623219" y="4642202"/>
            <a:ext cx="1672556" cy="55367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Recognition</a:t>
            </a:r>
            <a:endParaRPr lang="zh-TW" altLang="en-US" b="1" dirty="0">
              <a:solidFill>
                <a:schemeClr val="tx1">
                  <a:lumMod val="95000"/>
                  <a:lumOff val="5000"/>
                </a:schemeClr>
              </a:solidFill>
            </a:endParaRPr>
          </a:p>
        </p:txBody>
      </p:sp>
    </p:spTree>
    <p:extLst>
      <p:ext uri="{BB962C8B-B14F-4D97-AF65-F5344CB8AC3E}">
        <p14:creationId xmlns:p14="http://schemas.microsoft.com/office/powerpoint/2010/main" val="498380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B7D7B1B-4264-41B5-9957-88870A9FE88F}"/>
              </a:ext>
            </a:extLst>
          </p:cNvPr>
          <p:cNvSpPr>
            <a:spLocks noGrp="1"/>
          </p:cNvSpPr>
          <p:nvPr>
            <p:ph type="title"/>
          </p:nvPr>
        </p:nvSpPr>
        <p:spPr/>
        <p:txBody>
          <a:bodyPr/>
          <a:lstStyle/>
          <a:p>
            <a:r>
              <a:rPr lang="en-US" altLang="zh-TW" dirty="0"/>
              <a:t>Recognition</a:t>
            </a:r>
            <a:endParaRPr lang="zh-TW" altLang="en-US" dirty="0"/>
          </a:p>
        </p:txBody>
      </p:sp>
      <p:sp>
        <p:nvSpPr>
          <p:cNvPr id="3" name="內容版面配置區 2">
            <a:extLst>
              <a:ext uri="{FF2B5EF4-FFF2-40B4-BE49-F238E27FC236}">
                <a16:creationId xmlns:a16="http://schemas.microsoft.com/office/drawing/2014/main" id="{B0CEB36B-9787-49DF-8507-91D0B53DFFA8}"/>
              </a:ext>
            </a:extLst>
          </p:cNvPr>
          <p:cNvSpPr>
            <a:spLocks noGrp="1"/>
          </p:cNvSpPr>
          <p:nvPr>
            <p:ph idx="1"/>
          </p:nvPr>
        </p:nvSpPr>
        <p:spPr/>
        <p:txBody>
          <a:bodyPr/>
          <a:lstStyle/>
          <a:p>
            <a:pPr>
              <a:buFont typeface="Wingdings" panose="05000000000000000000" pitchFamily="2" charset="2"/>
              <a:buChar char="l"/>
            </a:pPr>
            <a:r>
              <a:rPr lang="en-US" altLang="zh-TW" dirty="0"/>
              <a:t>The modules in the recognition stage are formed based on the results reported in [1].</a:t>
            </a:r>
          </a:p>
          <a:p>
            <a:pPr>
              <a:buFont typeface="Wingdings" panose="05000000000000000000" pitchFamily="2" charset="2"/>
              <a:buChar char="l"/>
            </a:pPr>
            <a:endParaRPr lang="en-US" altLang="zh-TW" dirty="0"/>
          </a:p>
          <a:p>
            <a:pPr>
              <a:buFont typeface="Wingdings" panose="05000000000000000000" pitchFamily="2" charset="2"/>
              <a:buChar char="l"/>
            </a:pPr>
            <a:r>
              <a:rPr lang="en-US" altLang="zh-TW" dirty="0"/>
              <a:t>The feature extraction module is made lighter than a solitary recognizer since it takes high-level semantic features as input.</a:t>
            </a:r>
            <a:endParaRPr lang="zh-TW" altLang="en-US" dirty="0"/>
          </a:p>
        </p:txBody>
      </p:sp>
      <p:sp>
        <p:nvSpPr>
          <p:cNvPr id="4" name="文字方塊 3">
            <a:extLst>
              <a:ext uri="{FF2B5EF4-FFF2-40B4-BE49-F238E27FC236}">
                <a16:creationId xmlns:a16="http://schemas.microsoft.com/office/drawing/2014/main" id="{5A8DBAC8-5A56-4893-AB64-97BDD0CEDC3C}"/>
              </a:ext>
            </a:extLst>
          </p:cNvPr>
          <p:cNvSpPr txBox="1"/>
          <p:nvPr/>
        </p:nvSpPr>
        <p:spPr>
          <a:xfrm>
            <a:off x="1097280" y="5869094"/>
            <a:ext cx="9906000" cy="461665"/>
          </a:xfrm>
          <a:prstGeom prst="rect">
            <a:avLst/>
          </a:prstGeom>
          <a:noFill/>
        </p:spPr>
        <p:txBody>
          <a:bodyPr wrap="square" rtlCol="0">
            <a:spAutoFit/>
          </a:bodyPr>
          <a:lstStyle/>
          <a:p>
            <a:r>
              <a:rPr lang="en-US" altLang="zh-TW" sz="1200" dirty="0"/>
              <a:t>[1] </a:t>
            </a:r>
            <a:r>
              <a:rPr lang="en-US" altLang="zh-TW" sz="1200" dirty="0" err="1"/>
              <a:t>Baek</a:t>
            </a:r>
            <a:r>
              <a:rPr lang="en-US" altLang="zh-TW" sz="1200" dirty="0"/>
              <a:t>, J., et al.: What is wrong with scene text recognition model comparisons? Dataset and model analysis. In: The IEEE International Conference on Computer Vision (ICCV), October 2019</a:t>
            </a:r>
            <a:endParaRPr lang="zh-TW" altLang="en-US" sz="1200" dirty="0"/>
          </a:p>
        </p:txBody>
      </p:sp>
    </p:spTree>
    <p:extLst>
      <p:ext uri="{BB962C8B-B14F-4D97-AF65-F5344CB8AC3E}">
        <p14:creationId xmlns:p14="http://schemas.microsoft.com/office/powerpoint/2010/main" val="6172070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B7D7B1B-4264-41B5-9957-88870A9FE88F}"/>
              </a:ext>
            </a:extLst>
          </p:cNvPr>
          <p:cNvSpPr>
            <a:spLocks noGrp="1"/>
          </p:cNvSpPr>
          <p:nvPr>
            <p:ph type="title"/>
          </p:nvPr>
        </p:nvSpPr>
        <p:spPr/>
        <p:txBody>
          <a:bodyPr/>
          <a:lstStyle/>
          <a:p>
            <a:r>
              <a:rPr lang="en-US" altLang="zh-TW" dirty="0"/>
              <a:t>Recognition</a:t>
            </a:r>
            <a:endParaRPr lang="zh-TW" altLang="en-US" dirty="0"/>
          </a:p>
        </p:txBody>
      </p:sp>
      <p:sp>
        <p:nvSpPr>
          <p:cNvPr id="3" name="內容版面配置區 2">
            <a:extLst>
              <a:ext uri="{FF2B5EF4-FFF2-40B4-BE49-F238E27FC236}">
                <a16:creationId xmlns:a16="http://schemas.microsoft.com/office/drawing/2014/main" id="{B0CEB36B-9787-49DF-8507-91D0B53DFFA8}"/>
              </a:ext>
            </a:extLst>
          </p:cNvPr>
          <p:cNvSpPr>
            <a:spLocks noGrp="1"/>
          </p:cNvSpPr>
          <p:nvPr>
            <p:ph idx="1"/>
          </p:nvPr>
        </p:nvSpPr>
        <p:spPr>
          <a:xfrm>
            <a:off x="1097280" y="1845734"/>
            <a:ext cx="6226424" cy="4023360"/>
          </a:xfrm>
        </p:spPr>
        <p:txBody>
          <a:bodyPr/>
          <a:lstStyle/>
          <a:p>
            <a:pPr>
              <a:buFont typeface="Wingdings" panose="05000000000000000000" pitchFamily="2" charset="2"/>
              <a:buChar char="l"/>
            </a:pPr>
            <a:r>
              <a:rPr lang="en-US" altLang="zh-TW" dirty="0"/>
              <a:t>Detailed architecture of the module is shown in </a:t>
            </a:r>
            <a:r>
              <a:rPr lang="en-US" altLang="zh-TW" dirty="0">
                <a:solidFill>
                  <a:srgbClr val="0070C0"/>
                </a:solidFill>
              </a:rPr>
              <a:t>Table 1</a:t>
            </a:r>
            <a:r>
              <a:rPr lang="en-US" altLang="zh-TW" dirty="0"/>
              <a:t>. After extracting the features, a bidirectional LSTM is applied for sequence modeling, and attention-based decoder makes a ﬁnal text prediction.</a:t>
            </a:r>
            <a:endParaRPr lang="zh-TW" altLang="en-US" dirty="0"/>
          </a:p>
        </p:txBody>
      </p:sp>
      <p:pic>
        <p:nvPicPr>
          <p:cNvPr id="5" name="圖片 4">
            <a:extLst>
              <a:ext uri="{FF2B5EF4-FFF2-40B4-BE49-F238E27FC236}">
                <a16:creationId xmlns:a16="http://schemas.microsoft.com/office/drawing/2014/main" id="{6FE683C4-BD96-414F-BE75-51A7B456B7FF}"/>
              </a:ext>
            </a:extLst>
          </p:cNvPr>
          <p:cNvPicPr>
            <a:picLocks noChangeAspect="1"/>
          </p:cNvPicPr>
          <p:nvPr/>
        </p:nvPicPr>
        <p:blipFill>
          <a:blip r:embed="rId2"/>
          <a:stretch>
            <a:fillRect/>
          </a:stretch>
        </p:blipFill>
        <p:spPr>
          <a:xfrm>
            <a:off x="7323704" y="1845734"/>
            <a:ext cx="3831976" cy="4490722"/>
          </a:xfrm>
          <a:prstGeom prst="rect">
            <a:avLst/>
          </a:prstGeom>
        </p:spPr>
      </p:pic>
    </p:spTree>
    <p:extLst>
      <p:ext uri="{BB962C8B-B14F-4D97-AF65-F5344CB8AC3E}">
        <p14:creationId xmlns:p14="http://schemas.microsoft.com/office/powerpoint/2010/main" val="34165685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B7D7B1B-4264-41B5-9957-88870A9FE88F}"/>
              </a:ext>
            </a:extLst>
          </p:cNvPr>
          <p:cNvSpPr>
            <a:spLocks noGrp="1"/>
          </p:cNvSpPr>
          <p:nvPr>
            <p:ph type="title"/>
          </p:nvPr>
        </p:nvSpPr>
        <p:spPr/>
        <p:txBody>
          <a:bodyPr/>
          <a:lstStyle/>
          <a:p>
            <a:r>
              <a:rPr lang="en-US" altLang="zh-TW" dirty="0"/>
              <a:t>Recognition</a:t>
            </a:r>
            <a:endParaRPr lang="zh-TW" altLang="en-US" dirty="0"/>
          </a:p>
        </p:txBody>
      </p:sp>
      <p:sp>
        <p:nvSpPr>
          <p:cNvPr id="3" name="內容版面配置區 2">
            <a:extLst>
              <a:ext uri="{FF2B5EF4-FFF2-40B4-BE49-F238E27FC236}">
                <a16:creationId xmlns:a16="http://schemas.microsoft.com/office/drawing/2014/main" id="{B0CEB36B-9787-49DF-8507-91D0B53DFFA8}"/>
              </a:ext>
            </a:extLst>
          </p:cNvPr>
          <p:cNvSpPr>
            <a:spLocks noGrp="1"/>
          </p:cNvSpPr>
          <p:nvPr>
            <p:ph idx="1"/>
          </p:nvPr>
        </p:nvSpPr>
        <p:spPr/>
        <p:txBody>
          <a:bodyPr/>
          <a:lstStyle/>
          <a:p>
            <a:pPr>
              <a:buFont typeface="Wingdings" panose="05000000000000000000" pitchFamily="2" charset="2"/>
              <a:buChar char="l"/>
            </a:pPr>
            <a:r>
              <a:rPr lang="en-US" altLang="zh-TW" dirty="0"/>
              <a:t>Although attention module works well in most cases, it fails to predict characters when attention points are misaligned or vanished [5,14].</a:t>
            </a:r>
          </a:p>
          <a:p>
            <a:pPr>
              <a:buFont typeface="Wingdings" panose="05000000000000000000" pitchFamily="2" charset="2"/>
              <a:buChar char="l"/>
            </a:pPr>
            <a:r>
              <a:rPr lang="en-US" altLang="zh-TW" dirty="0"/>
              <a:t>Show the eﬀect of using CRA module. Well-placed attention points allow robust text prediction.</a:t>
            </a:r>
          </a:p>
          <a:p>
            <a:pPr>
              <a:buFont typeface="Wingdings" panose="05000000000000000000" pitchFamily="2" charset="2"/>
              <a:buChar char="l"/>
            </a:pPr>
            <a:endParaRPr lang="zh-TW" altLang="en-US" dirty="0"/>
          </a:p>
        </p:txBody>
      </p:sp>
      <p:sp>
        <p:nvSpPr>
          <p:cNvPr id="5" name="文字方塊 4">
            <a:extLst>
              <a:ext uri="{FF2B5EF4-FFF2-40B4-BE49-F238E27FC236}">
                <a16:creationId xmlns:a16="http://schemas.microsoft.com/office/drawing/2014/main" id="{A02124D0-D064-4D6E-93FC-E260287BE3A1}"/>
              </a:ext>
            </a:extLst>
          </p:cNvPr>
          <p:cNvSpPr txBox="1"/>
          <p:nvPr/>
        </p:nvSpPr>
        <p:spPr>
          <a:xfrm>
            <a:off x="1097280" y="5977468"/>
            <a:ext cx="9906000" cy="646331"/>
          </a:xfrm>
          <a:prstGeom prst="rect">
            <a:avLst/>
          </a:prstGeom>
          <a:noFill/>
        </p:spPr>
        <p:txBody>
          <a:bodyPr wrap="square" rtlCol="0">
            <a:spAutoFit/>
          </a:bodyPr>
          <a:lstStyle/>
          <a:p>
            <a:r>
              <a:rPr lang="en-US" altLang="zh-TW" sz="1200" dirty="0"/>
              <a:t>[5] Cheng, Z., Bai, F., Xu, Y., Zheng, G., Pu, S., Zhou, S.: Focusing attention: towards accurate text recognition in natural images. In: Proceedings of the IEEE International Conference on Computer Vision, pp. 5076–5084 (2017)</a:t>
            </a:r>
          </a:p>
          <a:p>
            <a:r>
              <a:rPr lang="en-US" altLang="zh-TW" sz="1200" dirty="0"/>
              <a:t>[14] He, T., Tian, Z., Huang, W., Shen, C., </a:t>
            </a:r>
            <a:r>
              <a:rPr lang="en-US" altLang="zh-TW" sz="1200" dirty="0" err="1"/>
              <a:t>Qiao</a:t>
            </a:r>
            <a:r>
              <a:rPr lang="en-US" altLang="zh-TW" sz="1200" dirty="0"/>
              <a:t>, Y., Sun, C.: An end-to-end </a:t>
            </a:r>
            <a:r>
              <a:rPr lang="en-US" altLang="zh-TW" sz="1200" dirty="0" err="1"/>
              <a:t>textspotter</a:t>
            </a:r>
            <a:r>
              <a:rPr lang="en-US" altLang="zh-TW" sz="1200" dirty="0"/>
              <a:t> with explicit alignment and attention. In: CVPR, pp. 5020–5029 (2018)</a:t>
            </a:r>
            <a:endParaRPr lang="zh-TW" altLang="en-US" sz="1200" dirty="0"/>
          </a:p>
        </p:txBody>
      </p:sp>
      <p:pic>
        <p:nvPicPr>
          <p:cNvPr id="6" name="圖片 5">
            <a:extLst>
              <a:ext uri="{FF2B5EF4-FFF2-40B4-BE49-F238E27FC236}">
                <a16:creationId xmlns:a16="http://schemas.microsoft.com/office/drawing/2014/main" id="{59D24129-369A-4D49-8362-566D0F888CCA}"/>
              </a:ext>
            </a:extLst>
          </p:cNvPr>
          <p:cNvPicPr>
            <a:picLocks noChangeAspect="1"/>
          </p:cNvPicPr>
          <p:nvPr/>
        </p:nvPicPr>
        <p:blipFill>
          <a:blip r:embed="rId2"/>
          <a:stretch>
            <a:fillRect/>
          </a:stretch>
        </p:blipFill>
        <p:spPr>
          <a:xfrm>
            <a:off x="2602230" y="3011224"/>
            <a:ext cx="7048500" cy="2966244"/>
          </a:xfrm>
          <a:prstGeom prst="rect">
            <a:avLst/>
          </a:prstGeom>
        </p:spPr>
      </p:pic>
    </p:spTree>
    <p:extLst>
      <p:ext uri="{BB962C8B-B14F-4D97-AF65-F5344CB8AC3E}">
        <p14:creationId xmlns:p14="http://schemas.microsoft.com/office/powerpoint/2010/main" val="32401848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B7D7B1B-4264-41B5-9957-88870A9FE88F}"/>
              </a:ext>
            </a:extLst>
          </p:cNvPr>
          <p:cNvSpPr>
            <a:spLocks noGrp="1"/>
          </p:cNvSpPr>
          <p:nvPr>
            <p:ph type="title"/>
          </p:nvPr>
        </p:nvSpPr>
        <p:spPr/>
        <p:txBody>
          <a:bodyPr/>
          <a:lstStyle/>
          <a:p>
            <a:r>
              <a:rPr lang="en-US" altLang="zh-TW" dirty="0"/>
              <a:t>Recognition</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B0CEB36B-9787-49DF-8507-91D0B53DFFA8}"/>
                  </a:ext>
                </a:extLst>
              </p:cNvPr>
              <p:cNvSpPr>
                <a:spLocks noGrp="1"/>
              </p:cNvSpPr>
              <p:nvPr>
                <p:ph idx="1"/>
              </p:nvPr>
            </p:nvSpPr>
            <p:spPr/>
            <p:txBody>
              <a:bodyPr>
                <a:normAutofit/>
              </a:bodyPr>
              <a:lstStyle/>
              <a:p>
                <a:pPr>
                  <a:buFont typeface="Wingdings" panose="05000000000000000000" pitchFamily="2" charset="2"/>
                  <a:buChar char="l"/>
                </a:pPr>
                <a:r>
                  <a:rPr lang="en-US" altLang="zh-TW" dirty="0"/>
                  <a:t>The objective function, </a:t>
                </a:r>
                <a:r>
                  <a:rPr lang="en-US" altLang="zh-TW" dirty="0" err="1"/>
                  <a:t>Lreg</a:t>
                </a:r>
                <a:r>
                  <a:rPr lang="en-US" altLang="zh-TW" dirty="0"/>
                  <a:t>, in the recognition stage is</a:t>
                </a:r>
              </a:p>
              <a:p>
                <a:pPr marL="0" indent="0">
                  <a:buNone/>
                </a:pPr>
                <a:endParaRPr lang="en-US" altLang="zh-TW"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en-US" altLang="zh-TW" i="1" smtClean="0">
                              <a:latin typeface="Cambria Math" panose="02040503050406030204" pitchFamily="18" charset="0"/>
                            </a:rPr>
                          </m:ctrlPr>
                        </m:sSubPr>
                        <m:e>
                          <m:r>
                            <a:rPr lang="en-US" altLang="zh-TW" b="0" i="1" smtClean="0">
                              <a:latin typeface="Cambria Math" panose="02040503050406030204" pitchFamily="18" charset="0"/>
                            </a:rPr>
                            <m:t>𝐿</m:t>
                          </m:r>
                        </m:e>
                        <m:sub>
                          <m:r>
                            <a:rPr lang="en-US" altLang="zh-TW" b="0" i="1" smtClean="0">
                              <a:latin typeface="Cambria Math" panose="02040503050406030204" pitchFamily="18" charset="0"/>
                            </a:rPr>
                            <m:t>𝑟𝑒𝑔</m:t>
                          </m:r>
                        </m:sub>
                      </m:sSub>
                      <m:r>
                        <a:rPr lang="en-US" altLang="zh-TW" b="0" i="1" smtClean="0">
                          <a:latin typeface="Cambria Math" panose="02040503050406030204" pitchFamily="18" charset="0"/>
                        </a:rPr>
                        <m:t>=−</m:t>
                      </m:r>
                      <m:nary>
                        <m:naryPr>
                          <m:chr m:val="∑"/>
                          <m:supHide m:val="on"/>
                          <m:ctrlPr>
                            <a:rPr lang="en-US" altLang="zh-TW" b="0" i="1" smtClean="0">
                              <a:latin typeface="Cambria Math" panose="02040503050406030204" pitchFamily="18" charset="0"/>
                            </a:rPr>
                          </m:ctrlPr>
                        </m:naryPr>
                        <m:sub>
                          <m:r>
                            <m:rPr>
                              <m:brk m:alnAt="7"/>
                            </m:rPr>
                            <a:rPr lang="en-US" altLang="zh-TW" b="0" i="1" smtClean="0">
                              <a:latin typeface="Cambria Math" panose="02040503050406030204" pitchFamily="18" charset="0"/>
                            </a:rPr>
                            <m:t>𝑖</m:t>
                          </m:r>
                        </m:sub>
                        <m:sup/>
                        <m:e>
                          <m:func>
                            <m:funcPr>
                              <m:ctrlPr>
                                <a:rPr lang="en-US" altLang="zh-TW" b="0" i="1" smtClean="0">
                                  <a:latin typeface="Cambria Math" panose="02040503050406030204" pitchFamily="18" charset="0"/>
                                </a:rPr>
                              </m:ctrlPr>
                            </m:funcPr>
                            <m:fName>
                              <m:r>
                                <m:rPr>
                                  <m:sty m:val="p"/>
                                </m:rPr>
                                <a:rPr lang="en-US" altLang="zh-TW" b="0" i="0" smtClean="0">
                                  <a:latin typeface="Cambria Math" panose="02040503050406030204" pitchFamily="18" charset="0"/>
                                </a:rPr>
                                <m:t>log</m:t>
                              </m:r>
                            </m:fName>
                            <m:e>
                              <m:r>
                                <a:rPr lang="en-US" altLang="zh-TW" b="0" i="1" smtClean="0">
                                  <a:latin typeface="Cambria Math" panose="02040503050406030204" pitchFamily="18" charset="0"/>
                                </a:rPr>
                                <m:t>𝑃</m:t>
                              </m:r>
                              <m:d>
                                <m:dPr>
                                  <m:ctrlPr>
                                    <a:rPr lang="en-US" altLang="zh-TW" b="0" i="1" smtClean="0">
                                      <a:latin typeface="Cambria Math" panose="02040503050406030204" pitchFamily="18" charset="0"/>
                                    </a:rPr>
                                  </m:ctrlPr>
                                </m:dPr>
                                <m:e>
                                  <m:sSub>
                                    <m:sSubPr>
                                      <m:ctrlPr>
                                        <a:rPr lang="en-US" altLang="zh-TW" b="0" i="1" smtClean="0">
                                          <a:latin typeface="Cambria Math" panose="02040503050406030204" pitchFamily="18" charset="0"/>
                                        </a:rPr>
                                      </m:ctrlPr>
                                    </m:sSubPr>
                                    <m:e>
                                      <m:r>
                                        <a:rPr lang="en-US" altLang="zh-TW" b="0" i="1" smtClean="0">
                                          <a:latin typeface="Cambria Math" panose="02040503050406030204" pitchFamily="18" charset="0"/>
                                        </a:rPr>
                                        <m:t>𝑌</m:t>
                                      </m:r>
                                    </m:e>
                                    <m:sub>
                                      <m:r>
                                        <a:rPr lang="en-US" altLang="zh-TW" b="0" i="1" smtClean="0">
                                          <a:latin typeface="Cambria Math" panose="02040503050406030204" pitchFamily="18" charset="0"/>
                                        </a:rPr>
                                        <m:t>𝑖</m:t>
                                      </m:r>
                                    </m:sub>
                                  </m:sSub>
                                </m:e>
                                <m:e>
                                  <m:sSub>
                                    <m:sSubPr>
                                      <m:ctrlPr>
                                        <a:rPr lang="en-US" altLang="zh-TW" b="0" i="1" smtClean="0">
                                          <a:latin typeface="Cambria Math" panose="02040503050406030204" pitchFamily="18" charset="0"/>
                                        </a:rPr>
                                      </m:ctrlPr>
                                    </m:sSubPr>
                                    <m:e>
                                      <m:r>
                                        <a:rPr lang="en-US" altLang="zh-TW" b="0" i="1" smtClean="0">
                                          <a:latin typeface="Cambria Math" panose="02040503050406030204" pitchFamily="18" charset="0"/>
                                        </a:rPr>
                                        <m:t>𝑋</m:t>
                                      </m:r>
                                    </m:e>
                                    <m:sub>
                                      <m:r>
                                        <a:rPr lang="en-US" altLang="zh-TW" b="0" i="1" smtClean="0">
                                          <a:latin typeface="Cambria Math" panose="02040503050406030204" pitchFamily="18" charset="0"/>
                                        </a:rPr>
                                        <m:t>𝑖</m:t>
                                      </m:r>
                                    </m:sub>
                                  </m:sSub>
                                </m:e>
                              </m:d>
                            </m:e>
                          </m:func>
                        </m:e>
                      </m:nary>
                    </m:oMath>
                  </m:oMathPara>
                </a14:m>
                <a:endParaRPr lang="en-US" altLang="zh-TW" b="0" dirty="0"/>
              </a:p>
              <a:p>
                <a:pPr>
                  <a:buFont typeface="Wingdings" panose="05000000000000000000" pitchFamily="2" charset="2"/>
                  <a:buChar char="l"/>
                </a:pPr>
                <a:r>
                  <a:rPr lang="en-US" altLang="zh-TW" dirty="0"/>
                  <a:t>where </a:t>
                </a:r>
                <a14:m>
                  <m:oMath xmlns:m="http://schemas.openxmlformats.org/officeDocument/2006/math">
                    <m:r>
                      <a:rPr lang="en-US" altLang="zh-TW" b="0" i="1" smtClean="0">
                        <a:latin typeface="Cambria Math" panose="02040503050406030204" pitchFamily="18" charset="0"/>
                      </a:rPr>
                      <m:t>𝑃</m:t>
                    </m:r>
                    <m:d>
                      <m:dPr>
                        <m:ctrlPr>
                          <a:rPr lang="en-US" altLang="zh-TW" b="0" i="1" smtClean="0">
                            <a:latin typeface="Cambria Math" panose="02040503050406030204" pitchFamily="18" charset="0"/>
                          </a:rPr>
                        </m:ctrlPr>
                      </m:dPr>
                      <m:e>
                        <m:sSub>
                          <m:sSubPr>
                            <m:ctrlPr>
                              <a:rPr lang="en-US" altLang="zh-TW" b="0" i="1" smtClean="0">
                                <a:latin typeface="Cambria Math" panose="02040503050406030204" pitchFamily="18" charset="0"/>
                              </a:rPr>
                            </m:ctrlPr>
                          </m:sSubPr>
                          <m:e>
                            <m:r>
                              <a:rPr lang="en-US" altLang="zh-TW" b="0" i="1" smtClean="0">
                                <a:latin typeface="Cambria Math" panose="02040503050406030204" pitchFamily="18" charset="0"/>
                              </a:rPr>
                              <m:t>𝑌</m:t>
                            </m:r>
                          </m:e>
                          <m:sub>
                            <m:r>
                              <a:rPr lang="en-US" altLang="zh-TW" b="0" i="1" smtClean="0">
                                <a:latin typeface="Cambria Math" panose="02040503050406030204" pitchFamily="18" charset="0"/>
                              </a:rPr>
                              <m:t>𝑖</m:t>
                            </m:r>
                          </m:sub>
                        </m:sSub>
                      </m:e>
                      <m:e>
                        <m:sSub>
                          <m:sSubPr>
                            <m:ctrlPr>
                              <a:rPr lang="en-US" altLang="zh-TW" b="0" i="1" smtClean="0">
                                <a:latin typeface="Cambria Math" panose="02040503050406030204" pitchFamily="18" charset="0"/>
                              </a:rPr>
                            </m:ctrlPr>
                          </m:sSubPr>
                          <m:e>
                            <m:r>
                              <a:rPr lang="en-US" altLang="zh-TW" b="0" i="1" smtClean="0">
                                <a:latin typeface="Cambria Math" panose="02040503050406030204" pitchFamily="18" charset="0"/>
                              </a:rPr>
                              <m:t>𝑋</m:t>
                            </m:r>
                          </m:e>
                          <m:sub>
                            <m:r>
                              <a:rPr lang="en-US" altLang="zh-TW" b="0" i="1" smtClean="0">
                                <a:latin typeface="Cambria Math" panose="02040503050406030204" pitchFamily="18" charset="0"/>
                              </a:rPr>
                              <m:t>𝑖</m:t>
                            </m:r>
                          </m:sub>
                        </m:sSub>
                      </m:e>
                    </m:d>
                  </m:oMath>
                </a14:m>
                <a:r>
                  <a:rPr lang="en-US" altLang="zh-TW" dirty="0"/>
                  <a:t> indicates the generation probability of the character sequence, </a:t>
                </a:r>
                <a14:m>
                  <m:oMath xmlns:m="http://schemas.openxmlformats.org/officeDocument/2006/math">
                    <m:sSub>
                      <m:sSubPr>
                        <m:ctrlPr>
                          <a:rPr lang="en-US" altLang="zh-TW" i="1">
                            <a:latin typeface="Cambria Math" panose="02040503050406030204" pitchFamily="18" charset="0"/>
                          </a:rPr>
                        </m:ctrlPr>
                      </m:sSubPr>
                      <m:e>
                        <m:r>
                          <a:rPr lang="en-US" altLang="zh-TW" i="1">
                            <a:latin typeface="Cambria Math" panose="02040503050406030204" pitchFamily="18" charset="0"/>
                          </a:rPr>
                          <m:t>𝑌</m:t>
                        </m:r>
                      </m:e>
                      <m:sub>
                        <m:r>
                          <a:rPr lang="en-US" altLang="zh-TW" i="1">
                            <a:latin typeface="Cambria Math" panose="02040503050406030204" pitchFamily="18" charset="0"/>
                          </a:rPr>
                          <m:t>𝑖</m:t>
                        </m:r>
                      </m:sub>
                    </m:sSub>
                  </m:oMath>
                </a14:m>
                <a:r>
                  <a:rPr lang="en-US" altLang="zh-TW" dirty="0"/>
                  <a:t>, from the cropped feature representation, </a:t>
                </a:r>
                <a14:m>
                  <m:oMath xmlns:m="http://schemas.openxmlformats.org/officeDocument/2006/math">
                    <m:sSub>
                      <m:sSubPr>
                        <m:ctrlPr>
                          <a:rPr lang="en-US" altLang="zh-TW" i="1">
                            <a:latin typeface="Cambria Math" panose="02040503050406030204" pitchFamily="18" charset="0"/>
                          </a:rPr>
                        </m:ctrlPr>
                      </m:sSubPr>
                      <m:e>
                        <m:r>
                          <a:rPr lang="en-US" altLang="zh-TW" i="1">
                            <a:latin typeface="Cambria Math" panose="02040503050406030204" pitchFamily="18" charset="0"/>
                          </a:rPr>
                          <m:t>𝑋</m:t>
                        </m:r>
                      </m:e>
                      <m:sub>
                        <m:r>
                          <a:rPr lang="en-US" altLang="zh-TW" i="1">
                            <a:latin typeface="Cambria Math" panose="02040503050406030204" pitchFamily="18" charset="0"/>
                          </a:rPr>
                          <m:t>𝑖</m:t>
                        </m:r>
                      </m:sub>
                    </m:sSub>
                  </m:oMath>
                </a14:m>
                <a:r>
                  <a:rPr lang="en-US" altLang="zh-TW" dirty="0"/>
                  <a:t> of the </a:t>
                </a:r>
                <a:r>
                  <a:rPr lang="en-US" altLang="zh-TW" dirty="0" err="1"/>
                  <a:t>i-th</a:t>
                </a:r>
                <a:r>
                  <a:rPr lang="en-US" altLang="zh-TW" dirty="0"/>
                  <a:t> word box.</a:t>
                </a:r>
                <a:endParaRPr lang="zh-TW" altLang="en-US" dirty="0"/>
              </a:p>
            </p:txBody>
          </p:sp>
        </mc:Choice>
        <mc:Fallback xmlns="">
          <p:sp>
            <p:nvSpPr>
              <p:cNvPr id="3" name="內容版面配置區 2">
                <a:extLst>
                  <a:ext uri="{FF2B5EF4-FFF2-40B4-BE49-F238E27FC236}">
                    <a16:creationId xmlns:a16="http://schemas.microsoft.com/office/drawing/2014/main" id="{B0CEB36B-9787-49DF-8507-91D0B53DFFA8}"/>
                  </a:ext>
                </a:extLst>
              </p:cNvPr>
              <p:cNvSpPr>
                <a:spLocks noGrp="1" noRot="1" noChangeAspect="1" noMove="1" noResize="1" noEditPoints="1" noAdjustHandles="1" noChangeArrowheads="1" noChangeShapeType="1" noTextEdit="1"/>
              </p:cNvSpPr>
              <p:nvPr>
                <p:ph idx="1"/>
              </p:nvPr>
            </p:nvSpPr>
            <p:spPr>
              <a:blipFill>
                <a:blip r:embed="rId2"/>
                <a:stretch>
                  <a:fillRect l="-1455" t="-1667"/>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6327827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B7D7B1B-4264-41B5-9957-88870A9FE88F}"/>
              </a:ext>
            </a:extLst>
          </p:cNvPr>
          <p:cNvSpPr>
            <a:spLocks noGrp="1"/>
          </p:cNvSpPr>
          <p:nvPr>
            <p:ph type="title"/>
          </p:nvPr>
        </p:nvSpPr>
        <p:spPr/>
        <p:txBody>
          <a:bodyPr/>
          <a:lstStyle/>
          <a:p>
            <a:r>
              <a:rPr lang="en-US" altLang="zh-TW" dirty="0"/>
              <a:t>Recognition</a:t>
            </a:r>
            <a:endParaRPr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B0CEB36B-9787-49DF-8507-91D0B53DFFA8}"/>
                  </a:ext>
                </a:extLst>
              </p:cNvPr>
              <p:cNvSpPr>
                <a:spLocks noGrp="1"/>
              </p:cNvSpPr>
              <p:nvPr>
                <p:ph idx="1"/>
              </p:nvPr>
            </p:nvSpPr>
            <p:spPr/>
            <p:txBody>
              <a:bodyPr/>
              <a:lstStyle/>
              <a:p>
                <a:pPr>
                  <a:buFont typeface="Wingdings" panose="05000000000000000000" pitchFamily="2" charset="2"/>
                  <a:buChar char="l"/>
                </a:pPr>
                <a:r>
                  <a:rPr lang="en-US" altLang="zh-TW" dirty="0"/>
                  <a:t>The ﬁnal loss, </a:t>
                </a:r>
                <a14:m>
                  <m:oMath xmlns:m="http://schemas.openxmlformats.org/officeDocument/2006/math">
                    <m:r>
                      <a:rPr lang="en-US" altLang="zh-TW" b="0" i="1" smtClean="0">
                        <a:latin typeface="Cambria Math" panose="02040503050406030204" pitchFamily="18" charset="0"/>
                      </a:rPr>
                      <m:t>𝐿</m:t>
                    </m:r>
                  </m:oMath>
                </a14:m>
                <a:r>
                  <a:rPr lang="en-US" altLang="zh-TW" dirty="0"/>
                  <a:t>, used for training is composed of detection loss and recognition loss by taking </a:t>
                </a:r>
                <a14:m>
                  <m:oMath xmlns:m="http://schemas.openxmlformats.org/officeDocument/2006/math">
                    <m:r>
                      <a:rPr lang="en-US" altLang="zh-TW" i="1">
                        <a:latin typeface="Cambria Math" panose="02040503050406030204" pitchFamily="18" charset="0"/>
                      </a:rPr>
                      <m:t>𝐿</m:t>
                    </m:r>
                    <m:r>
                      <a:rPr lang="en-US" altLang="zh-TW" b="0" i="1" smtClean="0">
                        <a:latin typeface="Cambria Math" panose="02040503050406030204" pitchFamily="18" charset="0"/>
                      </a:rPr>
                      <m:t>=</m:t>
                    </m:r>
                    <m:sSub>
                      <m:sSubPr>
                        <m:ctrlPr>
                          <a:rPr lang="en-US" altLang="zh-TW" i="1" smtClean="0">
                            <a:latin typeface="Cambria Math" panose="02040503050406030204" pitchFamily="18" charset="0"/>
                          </a:rPr>
                        </m:ctrlPr>
                      </m:sSubPr>
                      <m:e>
                        <m:r>
                          <a:rPr lang="en-US" altLang="zh-TW" i="1">
                            <a:latin typeface="Cambria Math" panose="02040503050406030204" pitchFamily="18" charset="0"/>
                          </a:rPr>
                          <m:t>𝐿</m:t>
                        </m:r>
                      </m:e>
                      <m:sub>
                        <m:r>
                          <a:rPr lang="en-US" altLang="zh-TW" b="0" i="1" smtClean="0">
                            <a:latin typeface="Cambria Math" panose="02040503050406030204" pitchFamily="18" charset="0"/>
                          </a:rPr>
                          <m:t>𝑑𝑒𝑡</m:t>
                        </m:r>
                      </m:sub>
                    </m:sSub>
                    <m:r>
                      <a:rPr lang="en-US" altLang="zh-TW" b="0" i="0" smtClean="0">
                        <a:latin typeface="Cambria Math" panose="02040503050406030204" pitchFamily="18" charset="0"/>
                      </a:rPr>
                      <m:t>+</m:t>
                    </m:r>
                    <m:sSub>
                      <m:sSubPr>
                        <m:ctrlPr>
                          <a:rPr lang="en-US" altLang="zh-TW" i="1">
                            <a:latin typeface="Cambria Math" panose="02040503050406030204" pitchFamily="18" charset="0"/>
                          </a:rPr>
                        </m:ctrlPr>
                      </m:sSubPr>
                      <m:e>
                        <m:r>
                          <a:rPr lang="en-US" altLang="zh-TW" i="1">
                            <a:latin typeface="Cambria Math" panose="02040503050406030204" pitchFamily="18" charset="0"/>
                          </a:rPr>
                          <m:t>𝐿</m:t>
                        </m:r>
                      </m:e>
                      <m:sub>
                        <m:r>
                          <a:rPr lang="en-US" altLang="zh-TW" i="1">
                            <a:latin typeface="Cambria Math" panose="02040503050406030204" pitchFamily="18" charset="0"/>
                          </a:rPr>
                          <m:t>𝑟𝑒𝑔</m:t>
                        </m:r>
                      </m:sub>
                    </m:sSub>
                  </m:oMath>
                </a14:m>
                <a:r>
                  <a:rPr lang="en-US" altLang="zh-TW" dirty="0"/>
                  <a:t>.</a:t>
                </a:r>
                <a:endParaRPr lang="zh-TW" altLang="en-US" dirty="0"/>
              </a:p>
            </p:txBody>
          </p:sp>
        </mc:Choice>
        <mc:Fallback xmlns="">
          <p:sp>
            <p:nvSpPr>
              <p:cNvPr id="3" name="內容版面配置區 2">
                <a:extLst>
                  <a:ext uri="{FF2B5EF4-FFF2-40B4-BE49-F238E27FC236}">
                    <a16:creationId xmlns:a16="http://schemas.microsoft.com/office/drawing/2014/main" id="{B0CEB36B-9787-49DF-8507-91D0B53DFFA8}"/>
                  </a:ext>
                </a:extLst>
              </p:cNvPr>
              <p:cNvSpPr>
                <a:spLocks noGrp="1" noRot="1" noChangeAspect="1" noMove="1" noResize="1" noEditPoints="1" noAdjustHandles="1" noChangeArrowheads="1" noChangeShapeType="1" noTextEdit="1"/>
              </p:cNvSpPr>
              <p:nvPr>
                <p:ph idx="1"/>
              </p:nvPr>
            </p:nvSpPr>
            <p:spPr>
              <a:blipFill>
                <a:blip r:embed="rId2"/>
                <a:stretch>
                  <a:fillRect l="-1455" t="-1667"/>
                </a:stretch>
              </a:blipFill>
            </p:spPr>
            <p:txBody>
              <a:bodyPr/>
              <a:lstStyle/>
              <a:p>
                <a:r>
                  <a:rPr lang="zh-TW" altLang="en-US">
                    <a:noFill/>
                  </a:rPr>
                  <a:t> </a:t>
                </a:r>
              </a:p>
            </p:txBody>
          </p:sp>
        </mc:Fallback>
      </mc:AlternateContent>
      <p:pic>
        <p:nvPicPr>
          <p:cNvPr id="5" name="圖片 4">
            <a:extLst>
              <a:ext uri="{FF2B5EF4-FFF2-40B4-BE49-F238E27FC236}">
                <a16:creationId xmlns:a16="http://schemas.microsoft.com/office/drawing/2014/main" id="{1D36814B-9FF7-48B5-A38A-C99649D7B76F}"/>
              </a:ext>
            </a:extLst>
          </p:cNvPr>
          <p:cNvPicPr>
            <a:picLocks noChangeAspect="1"/>
          </p:cNvPicPr>
          <p:nvPr/>
        </p:nvPicPr>
        <p:blipFill>
          <a:blip r:embed="rId3"/>
          <a:stretch>
            <a:fillRect/>
          </a:stretch>
        </p:blipFill>
        <p:spPr>
          <a:xfrm>
            <a:off x="1945737" y="2838450"/>
            <a:ext cx="8300525" cy="3438525"/>
          </a:xfrm>
          <a:prstGeom prst="rect">
            <a:avLst/>
          </a:prstGeom>
        </p:spPr>
      </p:pic>
    </p:spTree>
    <p:extLst>
      <p:ext uri="{BB962C8B-B14F-4D97-AF65-F5344CB8AC3E}">
        <p14:creationId xmlns:p14="http://schemas.microsoft.com/office/powerpoint/2010/main" val="3445173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A6B3143-7354-490B-B69E-708BF59E9AB0}"/>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663EB1FA-96E0-4728-AC5D-540B2EF40067}"/>
              </a:ext>
            </a:extLst>
          </p:cNvPr>
          <p:cNvSpPr>
            <a:spLocks noGrp="1"/>
          </p:cNvSpPr>
          <p:nvPr>
            <p:ph idx="1"/>
          </p:nvPr>
        </p:nvSpPr>
        <p:spPr/>
        <p:txBody>
          <a:bodyPr>
            <a:normAutofit/>
          </a:bodyPr>
          <a:lstStyle/>
          <a:p>
            <a:pPr>
              <a:buFont typeface="Wingdings" panose="05000000000000000000" pitchFamily="2" charset="2"/>
              <a:buChar char="l"/>
            </a:pPr>
            <a:r>
              <a:rPr lang="en-US" altLang="zh-TW" dirty="0"/>
              <a:t>Scene text spotting, including text detection and recognition, has recently attracted much attention because of its variety of applications in instant translation, image retrieval, and scene parsing.</a:t>
            </a:r>
          </a:p>
          <a:p>
            <a:pPr>
              <a:buFont typeface="Wingdings" panose="05000000000000000000" pitchFamily="2" charset="2"/>
              <a:buChar char="l"/>
            </a:pPr>
            <a:endParaRPr lang="en-US" altLang="zh-TW" dirty="0"/>
          </a:p>
          <a:p>
            <a:pPr>
              <a:buFont typeface="Wingdings" panose="05000000000000000000" pitchFamily="2" charset="2"/>
              <a:buChar char="l"/>
            </a:pPr>
            <a:endParaRPr lang="en-US" altLang="zh-TW" dirty="0"/>
          </a:p>
          <a:p>
            <a:pPr>
              <a:buFont typeface="Wingdings" panose="05000000000000000000" pitchFamily="2" charset="2"/>
              <a:buChar char="l"/>
            </a:pPr>
            <a:endParaRPr lang="en-US" altLang="zh-TW" dirty="0"/>
          </a:p>
          <a:p>
            <a:pPr marL="0" indent="0">
              <a:buNone/>
            </a:pPr>
            <a:endParaRPr lang="en-US" altLang="zh-TW" dirty="0"/>
          </a:p>
          <a:p>
            <a:pPr>
              <a:buFont typeface="Wingdings" panose="05000000000000000000" pitchFamily="2" charset="2"/>
              <a:buChar char="l"/>
            </a:pPr>
            <a:r>
              <a:rPr lang="en-US" altLang="zh-TW" dirty="0"/>
              <a:t>Although existing text detectors and recognizers work well on horizontal texts, it still remains as a challenge when it comes to spotting curved text instances in scene images.</a:t>
            </a:r>
            <a:endParaRPr lang="zh-TW" altLang="en-US" dirty="0"/>
          </a:p>
        </p:txBody>
      </p:sp>
      <p:pic>
        <p:nvPicPr>
          <p:cNvPr id="5" name="圖片 4">
            <a:extLst>
              <a:ext uri="{FF2B5EF4-FFF2-40B4-BE49-F238E27FC236}">
                <a16:creationId xmlns:a16="http://schemas.microsoft.com/office/drawing/2014/main" id="{959A647F-752F-4401-A413-6DDD22267170}"/>
              </a:ext>
            </a:extLst>
          </p:cNvPr>
          <p:cNvPicPr>
            <a:picLocks noChangeAspect="1"/>
          </p:cNvPicPr>
          <p:nvPr/>
        </p:nvPicPr>
        <p:blipFill>
          <a:blip r:embed="rId2"/>
          <a:stretch>
            <a:fillRect/>
          </a:stretch>
        </p:blipFill>
        <p:spPr>
          <a:xfrm>
            <a:off x="2228899" y="2530762"/>
            <a:ext cx="4630783" cy="2070592"/>
          </a:xfrm>
          <a:prstGeom prst="rect">
            <a:avLst/>
          </a:prstGeom>
        </p:spPr>
      </p:pic>
      <p:pic>
        <p:nvPicPr>
          <p:cNvPr id="6" name="圖片 5">
            <a:extLst>
              <a:ext uri="{FF2B5EF4-FFF2-40B4-BE49-F238E27FC236}">
                <a16:creationId xmlns:a16="http://schemas.microsoft.com/office/drawing/2014/main" id="{9C3BBA6A-68D0-4CD5-8BC7-42C1D472F4DE}"/>
              </a:ext>
            </a:extLst>
          </p:cNvPr>
          <p:cNvPicPr>
            <a:picLocks noChangeAspect="1"/>
          </p:cNvPicPr>
          <p:nvPr/>
        </p:nvPicPr>
        <p:blipFill>
          <a:blip r:embed="rId3"/>
          <a:stretch>
            <a:fillRect/>
          </a:stretch>
        </p:blipFill>
        <p:spPr>
          <a:xfrm>
            <a:off x="6859682" y="2530762"/>
            <a:ext cx="2058490" cy="1408779"/>
          </a:xfrm>
          <a:prstGeom prst="rect">
            <a:avLst/>
          </a:prstGeom>
        </p:spPr>
      </p:pic>
      <p:pic>
        <p:nvPicPr>
          <p:cNvPr id="7" name="圖片 6">
            <a:extLst>
              <a:ext uri="{FF2B5EF4-FFF2-40B4-BE49-F238E27FC236}">
                <a16:creationId xmlns:a16="http://schemas.microsoft.com/office/drawing/2014/main" id="{DD187C11-04D7-4A90-AA52-8A24EF306DED}"/>
              </a:ext>
            </a:extLst>
          </p:cNvPr>
          <p:cNvPicPr>
            <a:picLocks noChangeAspect="1"/>
          </p:cNvPicPr>
          <p:nvPr/>
        </p:nvPicPr>
        <p:blipFill>
          <a:blip r:embed="rId4"/>
          <a:stretch>
            <a:fillRect/>
          </a:stretch>
        </p:blipFill>
        <p:spPr>
          <a:xfrm>
            <a:off x="8918172" y="3130763"/>
            <a:ext cx="2237508" cy="1453301"/>
          </a:xfrm>
          <a:prstGeom prst="rect">
            <a:avLst/>
          </a:prstGeom>
        </p:spPr>
      </p:pic>
    </p:spTree>
    <p:extLst>
      <p:ext uri="{BB962C8B-B14F-4D97-AF65-F5344CB8AC3E}">
        <p14:creationId xmlns:p14="http://schemas.microsoft.com/office/powerpoint/2010/main" val="31668550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B7D7B1B-4264-41B5-9957-88870A9FE88F}"/>
              </a:ext>
            </a:extLst>
          </p:cNvPr>
          <p:cNvSpPr>
            <a:spLocks noGrp="1"/>
          </p:cNvSpPr>
          <p:nvPr>
            <p:ph type="title"/>
          </p:nvPr>
        </p:nvSpPr>
        <p:spPr/>
        <p:txBody>
          <a:bodyPr/>
          <a:lstStyle/>
          <a:p>
            <a:r>
              <a:rPr lang="en-US" altLang="zh-TW" dirty="0"/>
              <a:t>Recognition</a:t>
            </a:r>
            <a:endParaRPr lang="zh-TW" altLang="en-US" dirty="0"/>
          </a:p>
        </p:txBody>
      </p:sp>
      <p:sp>
        <p:nvSpPr>
          <p:cNvPr id="3" name="內容版面配置區 2">
            <a:extLst>
              <a:ext uri="{FF2B5EF4-FFF2-40B4-BE49-F238E27FC236}">
                <a16:creationId xmlns:a16="http://schemas.microsoft.com/office/drawing/2014/main" id="{B0CEB36B-9787-49DF-8507-91D0B53DFFA8}"/>
              </a:ext>
            </a:extLst>
          </p:cNvPr>
          <p:cNvSpPr>
            <a:spLocks noGrp="1"/>
          </p:cNvSpPr>
          <p:nvPr>
            <p:ph idx="1"/>
          </p:nvPr>
        </p:nvSpPr>
        <p:spPr/>
        <p:txBody>
          <a:bodyPr/>
          <a:lstStyle/>
          <a:p>
            <a:pPr>
              <a:buFont typeface="Wingdings" panose="05000000000000000000" pitchFamily="2" charset="2"/>
              <a:buChar char="l"/>
            </a:pPr>
            <a:r>
              <a:rPr lang="en-US" altLang="zh-TW" dirty="0"/>
              <a:t>The loss ﬂows through the weights in the recognition stage, and propagates towards detection stage through Character Region Attention module.</a:t>
            </a:r>
            <a:endParaRPr lang="zh-TW" altLang="en-US" dirty="0"/>
          </a:p>
        </p:txBody>
      </p:sp>
      <p:pic>
        <p:nvPicPr>
          <p:cNvPr id="5" name="圖片 4">
            <a:extLst>
              <a:ext uri="{FF2B5EF4-FFF2-40B4-BE49-F238E27FC236}">
                <a16:creationId xmlns:a16="http://schemas.microsoft.com/office/drawing/2014/main" id="{1D36814B-9FF7-48B5-A38A-C99649D7B76F}"/>
              </a:ext>
            </a:extLst>
          </p:cNvPr>
          <p:cNvPicPr>
            <a:picLocks noChangeAspect="1"/>
          </p:cNvPicPr>
          <p:nvPr/>
        </p:nvPicPr>
        <p:blipFill>
          <a:blip r:embed="rId2"/>
          <a:stretch>
            <a:fillRect/>
          </a:stretch>
        </p:blipFill>
        <p:spPr>
          <a:xfrm>
            <a:off x="1945737" y="2838450"/>
            <a:ext cx="8300525" cy="3438525"/>
          </a:xfrm>
          <a:prstGeom prst="rect">
            <a:avLst/>
          </a:prstGeom>
        </p:spPr>
      </p:pic>
    </p:spTree>
    <p:extLst>
      <p:ext uri="{BB962C8B-B14F-4D97-AF65-F5344CB8AC3E}">
        <p14:creationId xmlns:p14="http://schemas.microsoft.com/office/powerpoint/2010/main" val="14123762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B7D7B1B-4264-41B5-9957-88870A9FE88F}"/>
              </a:ext>
            </a:extLst>
          </p:cNvPr>
          <p:cNvSpPr>
            <a:spLocks noGrp="1"/>
          </p:cNvSpPr>
          <p:nvPr>
            <p:ph type="title"/>
          </p:nvPr>
        </p:nvSpPr>
        <p:spPr/>
        <p:txBody>
          <a:bodyPr/>
          <a:lstStyle/>
          <a:p>
            <a:r>
              <a:rPr lang="en-US" altLang="zh-TW" dirty="0"/>
              <a:t>Recognition</a:t>
            </a:r>
            <a:endParaRPr lang="zh-TW" altLang="en-US" dirty="0"/>
          </a:p>
        </p:txBody>
      </p:sp>
      <p:sp>
        <p:nvSpPr>
          <p:cNvPr id="3" name="內容版面配置區 2">
            <a:extLst>
              <a:ext uri="{FF2B5EF4-FFF2-40B4-BE49-F238E27FC236}">
                <a16:creationId xmlns:a16="http://schemas.microsoft.com/office/drawing/2014/main" id="{B0CEB36B-9787-49DF-8507-91D0B53DFFA8}"/>
              </a:ext>
            </a:extLst>
          </p:cNvPr>
          <p:cNvSpPr>
            <a:spLocks noGrp="1"/>
          </p:cNvSpPr>
          <p:nvPr>
            <p:ph idx="1"/>
          </p:nvPr>
        </p:nvSpPr>
        <p:spPr/>
        <p:txBody>
          <a:bodyPr/>
          <a:lstStyle/>
          <a:p>
            <a:pPr>
              <a:buFont typeface="Wingdings" panose="05000000000000000000" pitchFamily="2" charset="2"/>
              <a:buChar char="l"/>
            </a:pPr>
            <a:r>
              <a:rPr lang="en-US" altLang="zh-TW" dirty="0"/>
              <a:t>Detection loss on the other hand is used as an intermediate loss, and thus the weights before detection stage are updated using both detection and recognition losses.</a:t>
            </a:r>
            <a:endParaRPr lang="zh-TW" altLang="en-US" dirty="0"/>
          </a:p>
        </p:txBody>
      </p:sp>
      <p:pic>
        <p:nvPicPr>
          <p:cNvPr id="5" name="圖片 4">
            <a:extLst>
              <a:ext uri="{FF2B5EF4-FFF2-40B4-BE49-F238E27FC236}">
                <a16:creationId xmlns:a16="http://schemas.microsoft.com/office/drawing/2014/main" id="{1D36814B-9FF7-48B5-A38A-C99649D7B76F}"/>
              </a:ext>
            </a:extLst>
          </p:cNvPr>
          <p:cNvPicPr>
            <a:picLocks noChangeAspect="1"/>
          </p:cNvPicPr>
          <p:nvPr/>
        </p:nvPicPr>
        <p:blipFill>
          <a:blip r:embed="rId2"/>
          <a:stretch>
            <a:fillRect/>
          </a:stretch>
        </p:blipFill>
        <p:spPr>
          <a:xfrm>
            <a:off x="1945737" y="2838450"/>
            <a:ext cx="8300525" cy="3438525"/>
          </a:xfrm>
          <a:prstGeom prst="rect">
            <a:avLst/>
          </a:prstGeom>
        </p:spPr>
      </p:pic>
    </p:spTree>
    <p:extLst>
      <p:ext uri="{BB962C8B-B14F-4D97-AF65-F5344CB8AC3E}">
        <p14:creationId xmlns:p14="http://schemas.microsoft.com/office/powerpoint/2010/main" val="8655521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5C368AC-D9FE-4EFC-8FA0-684805936DA7}"/>
              </a:ext>
            </a:extLst>
          </p:cNvPr>
          <p:cNvSpPr>
            <a:spLocks noGrp="1"/>
          </p:cNvSpPr>
          <p:nvPr>
            <p:ph type="title"/>
          </p:nvPr>
        </p:nvSpPr>
        <p:spPr/>
        <p:txBody>
          <a:bodyPr/>
          <a:lstStyle/>
          <a:p>
            <a:r>
              <a:rPr lang="en-US" altLang="zh-TW" dirty="0"/>
              <a:t>Overview</a:t>
            </a:r>
            <a:endParaRPr lang="zh-TW" altLang="en-US" dirty="0"/>
          </a:p>
        </p:txBody>
      </p:sp>
      <p:sp>
        <p:nvSpPr>
          <p:cNvPr id="4" name="矩形 3">
            <a:extLst>
              <a:ext uri="{FF2B5EF4-FFF2-40B4-BE49-F238E27FC236}">
                <a16:creationId xmlns:a16="http://schemas.microsoft.com/office/drawing/2014/main" id="{6B72E253-C68C-43B0-8484-61F71954DADB}"/>
              </a:ext>
            </a:extLst>
          </p:cNvPr>
          <p:cNvSpPr/>
          <p:nvPr/>
        </p:nvSpPr>
        <p:spPr>
          <a:xfrm>
            <a:off x="550265" y="3514724"/>
            <a:ext cx="945160" cy="55367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solidFill>
              </a:rPr>
              <a:t>CRAFTS</a:t>
            </a:r>
            <a:endParaRPr lang="zh-TW" altLang="en-US" b="1" dirty="0">
              <a:solidFill>
                <a:schemeClr val="tx1"/>
              </a:solidFill>
            </a:endParaRPr>
          </a:p>
        </p:txBody>
      </p:sp>
      <p:sp>
        <p:nvSpPr>
          <p:cNvPr id="5" name="箭號: 向右 4">
            <a:extLst>
              <a:ext uri="{FF2B5EF4-FFF2-40B4-BE49-F238E27FC236}">
                <a16:creationId xmlns:a16="http://schemas.microsoft.com/office/drawing/2014/main" id="{497DDF98-9D14-462F-AB89-99E935653F08}"/>
              </a:ext>
            </a:extLst>
          </p:cNvPr>
          <p:cNvSpPr/>
          <p:nvPr/>
        </p:nvSpPr>
        <p:spPr>
          <a:xfrm>
            <a:off x="1813593" y="3599662"/>
            <a:ext cx="491458" cy="383796"/>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a:extLst>
              <a:ext uri="{FF2B5EF4-FFF2-40B4-BE49-F238E27FC236}">
                <a16:creationId xmlns:a16="http://schemas.microsoft.com/office/drawing/2014/main" id="{1CBDCB0A-0F49-48DE-8FC9-15F6FC09F414}"/>
              </a:ext>
            </a:extLst>
          </p:cNvPr>
          <p:cNvSpPr/>
          <p:nvPr/>
        </p:nvSpPr>
        <p:spPr>
          <a:xfrm>
            <a:off x="2623219" y="4642202"/>
            <a:ext cx="1672556" cy="55367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Recognition</a:t>
            </a:r>
            <a:endParaRPr lang="zh-TW" altLang="en-US" b="1" dirty="0">
              <a:solidFill>
                <a:schemeClr val="tx1">
                  <a:lumMod val="95000"/>
                  <a:lumOff val="5000"/>
                </a:schemeClr>
              </a:solidFill>
            </a:endParaRPr>
          </a:p>
        </p:txBody>
      </p:sp>
      <p:sp>
        <p:nvSpPr>
          <p:cNvPr id="7" name="矩形 6">
            <a:extLst>
              <a:ext uri="{FF2B5EF4-FFF2-40B4-BE49-F238E27FC236}">
                <a16:creationId xmlns:a16="http://schemas.microsoft.com/office/drawing/2014/main" id="{C3F8862D-9EF7-4712-BA14-DB7441E4E6CE}"/>
              </a:ext>
            </a:extLst>
          </p:cNvPr>
          <p:cNvSpPr/>
          <p:nvPr/>
        </p:nvSpPr>
        <p:spPr>
          <a:xfrm>
            <a:off x="2623220" y="2392068"/>
            <a:ext cx="1672556" cy="553673"/>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solidFill>
              </a:rPr>
              <a:t>Detection</a:t>
            </a:r>
            <a:endParaRPr lang="zh-TW" altLang="en-US" b="1" dirty="0">
              <a:solidFill>
                <a:schemeClr val="tx1"/>
              </a:solidFill>
            </a:endParaRPr>
          </a:p>
        </p:txBody>
      </p:sp>
      <p:sp>
        <p:nvSpPr>
          <p:cNvPr id="8" name="矩形 7">
            <a:extLst>
              <a:ext uri="{FF2B5EF4-FFF2-40B4-BE49-F238E27FC236}">
                <a16:creationId xmlns:a16="http://schemas.microsoft.com/office/drawing/2014/main" id="{95614B62-A0FB-4CA9-B0B8-AD542B92F95A}"/>
              </a:ext>
            </a:extLst>
          </p:cNvPr>
          <p:cNvSpPr/>
          <p:nvPr/>
        </p:nvSpPr>
        <p:spPr>
          <a:xfrm>
            <a:off x="2623219" y="3514724"/>
            <a:ext cx="1672556" cy="553673"/>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Sharing </a:t>
            </a:r>
            <a:r>
              <a:rPr lang="en-US" altLang="zh-TW" b="1" dirty="0">
                <a:solidFill>
                  <a:schemeClr val="tx1"/>
                </a:solidFill>
              </a:rPr>
              <a:t>Stage</a:t>
            </a:r>
            <a:endParaRPr lang="zh-TW" altLang="en-US" b="1" dirty="0">
              <a:solidFill>
                <a:schemeClr val="tx1"/>
              </a:solidFill>
            </a:endParaRPr>
          </a:p>
        </p:txBody>
      </p:sp>
      <p:sp>
        <p:nvSpPr>
          <p:cNvPr id="17" name="矩形 16">
            <a:extLst>
              <a:ext uri="{FF2B5EF4-FFF2-40B4-BE49-F238E27FC236}">
                <a16:creationId xmlns:a16="http://schemas.microsoft.com/office/drawing/2014/main" id="{FD094F4E-B8A9-48AE-B415-E35B3113BA0A}"/>
              </a:ext>
            </a:extLst>
          </p:cNvPr>
          <p:cNvSpPr/>
          <p:nvPr/>
        </p:nvSpPr>
        <p:spPr>
          <a:xfrm>
            <a:off x="5423569" y="2389265"/>
            <a:ext cx="1216404" cy="553673"/>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solidFill>
              </a:rPr>
              <a:t>CRAFT [2]</a:t>
            </a:r>
            <a:endParaRPr lang="zh-TW" altLang="en-US" b="1" dirty="0">
              <a:solidFill>
                <a:schemeClr val="tx1"/>
              </a:solidFill>
            </a:endParaRPr>
          </a:p>
        </p:txBody>
      </p:sp>
      <p:sp>
        <p:nvSpPr>
          <p:cNvPr id="18" name="箭號: 向右 17">
            <a:extLst>
              <a:ext uri="{FF2B5EF4-FFF2-40B4-BE49-F238E27FC236}">
                <a16:creationId xmlns:a16="http://schemas.microsoft.com/office/drawing/2014/main" id="{E776A4D6-0497-403C-AEB3-76A6D8694847}"/>
              </a:ext>
            </a:extLst>
          </p:cNvPr>
          <p:cNvSpPr/>
          <p:nvPr/>
        </p:nvSpPr>
        <p:spPr>
          <a:xfrm>
            <a:off x="6866475" y="2474203"/>
            <a:ext cx="1073791" cy="383796"/>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矩形 18">
            <a:extLst>
              <a:ext uri="{FF2B5EF4-FFF2-40B4-BE49-F238E27FC236}">
                <a16:creationId xmlns:a16="http://schemas.microsoft.com/office/drawing/2014/main" id="{FA08E896-90E6-4E0B-BD2A-00BE8492860C}"/>
              </a:ext>
            </a:extLst>
          </p:cNvPr>
          <p:cNvSpPr/>
          <p:nvPr/>
        </p:nvSpPr>
        <p:spPr>
          <a:xfrm>
            <a:off x="8166768" y="2950740"/>
            <a:ext cx="2539331" cy="276836"/>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solidFill>
              </a:rPr>
              <a:t>Orientation Estimation</a:t>
            </a:r>
            <a:endParaRPr lang="zh-TW" altLang="en-US" b="1" dirty="0">
              <a:solidFill>
                <a:schemeClr val="tx1"/>
              </a:solidFill>
            </a:endParaRPr>
          </a:p>
        </p:txBody>
      </p:sp>
      <p:sp>
        <p:nvSpPr>
          <p:cNvPr id="20" name="矩形 19">
            <a:extLst>
              <a:ext uri="{FF2B5EF4-FFF2-40B4-BE49-F238E27FC236}">
                <a16:creationId xmlns:a16="http://schemas.microsoft.com/office/drawing/2014/main" id="{76910804-5B36-46A6-AD5C-F88CC1454575}"/>
              </a:ext>
            </a:extLst>
          </p:cNvPr>
          <p:cNvSpPr/>
          <p:nvPr/>
        </p:nvSpPr>
        <p:spPr>
          <a:xfrm>
            <a:off x="8166768" y="2112428"/>
            <a:ext cx="2539332" cy="276836"/>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solidFill>
              </a:rPr>
              <a:t>Backbone Replacement</a:t>
            </a:r>
            <a:endParaRPr lang="zh-TW" altLang="en-US" b="1" dirty="0">
              <a:solidFill>
                <a:schemeClr val="tx1"/>
              </a:solidFill>
            </a:endParaRPr>
          </a:p>
        </p:txBody>
      </p:sp>
      <p:sp>
        <p:nvSpPr>
          <p:cNvPr id="21" name="矩形 20">
            <a:extLst>
              <a:ext uri="{FF2B5EF4-FFF2-40B4-BE49-F238E27FC236}">
                <a16:creationId xmlns:a16="http://schemas.microsoft.com/office/drawing/2014/main" id="{964D9C6C-4E0E-421A-ADA4-C042100DCDB3}"/>
              </a:ext>
            </a:extLst>
          </p:cNvPr>
          <p:cNvSpPr/>
          <p:nvPr/>
        </p:nvSpPr>
        <p:spPr>
          <a:xfrm>
            <a:off x="8166767" y="2531584"/>
            <a:ext cx="2539332" cy="276836"/>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solidFill>
              </a:rPr>
              <a:t>Link Representation</a:t>
            </a:r>
            <a:endParaRPr lang="zh-TW" altLang="en-US" b="1" dirty="0">
              <a:solidFill>
                <a:schemeClr val="tx1"/>
              </a:solidFill>
            </a:endParaRPr>
          </a:p>
        </p:txBody>
      </p:sp>
      <p:sp>
        <p:nvSpPr>
          <p:cNvPr id="22" name="文字方塊 21">
            <a:extLst>
              <a:ext uri="{FF2B5EF4-FFF2-40B4-BE49-F238E27FC236}">
                <a16:creationId xmlns:a16="http://schemas.microsoft.com/office/drawing/2014/main" id="{5662FD01-AD3A-42B3-ACBC-BA32FE7F359C}"/>
              </a:ext>
            </a:extLst>
          </p:cNvPr>
          <p:cNvSpPr txBox="1"/>
          <p:nvPr/>
        </p:nvSpPr>
        <p:spPr>
          <a:xfrm>
            <a:off x="6774196" y="2197366"/>
            <a:ext cx="1073791" cy="383796"/>
          </a:xfrm>
          <a:prstGeom prst="rect">
            <a:avLst/>
          </a:prstGeom>
          <a:noFill/>
        </p:spPr>
        <p:txBody>
          <a:bodyPr wrap="square" rtlCol="0">
            <a:spAutoFit/>
          </a:bodyPr>
          <a:lstStyle/>
          <a:p>
            <a:pPr algn="ctr"/>
            <a:r>
              <a:rPr lang="en-US" altLang="zh-TW" b="1" dirty="0"/>
              <a:t>Changes</a:t>
            </a:r>
            <a:endParaRPr lang="zh-TW" altLang="en-US" b="1" dirty="0"/>
          </a:p>
        </p:txBody>
      </p:sp>
      <p:sp>
        <p:nvSpPr>
          <p:cNvPr id="23" name="箭號: 向右 22">
            <a:extLst>
              <a:ext uri="{FF2B5EF4-FFF2-40B4-BE49-F238E27FC236}">
                <a16:creationId xmlns:a16="http://schemas.microsoft.com/office/drawing/2014/main" id="{7DEABC83-B7D8-4DE1-8435-507F2A13DAD9}"/>
              </a:ext>
            </a:extLst>
          </p:cNvPr>
          <p:cNvSpPr/>
          <p:nvPr/>
        </p:nvSpPr>
        <p:spPr>
          <a:xfrm>
            <a:off x="4613331" y="2474203"/>
            <a:ext cx="491458" cy="383796"/>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箭號: 向右 14">
            <a:extLst>
              <a:ext uri="{FF2B5EF4-FFF2-40B4-BE49-F238E27FC236}">
                <a16:creationId xmlns:a16="http://schemas.microsoft.com/office/drawing/2014/main" id="{C3E122F9-35CE-486B-8E65-CAA31DEA92FF}"/>
              </a:ext>
            </a:extLst>
          </p:cNvPr>
          <p:cNvSpPr/>
          <p:nvPr/>
        </p:nvSpPr>
        <p:spPr>
          <a:xfrm>
            <a:off x="4613943" y="3599662"/>
            <a:ext cx="491458" cy="383796"/>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6" name="矩形 15">
            <a:extLst>
              <a:ext uri="{FF2B5EF4-FFF2-40B4-BE49-F238E27FC236}">
                <a16:creationId xmlns:a16="http://schemas.microsoft.com/office/drawing/2014/main" id="{A7BA8534-4BD2-4177-8424-0F86EE600EA2}"/>
              </a:ext>
            </a:extLst>
          </p:cNvPr>
          <p:cNvSpPr/>
          <p:nvPr/>
        </p:nvSpPr>
        <p:spPr>
          <a:xfrm>
            <a:off x="5423569" y="3429000"/>
            <a:ext cx="3396582" cy="27683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Text Rectification Module</a:t>
            </a:r>
            <a:endParaRPr lang="zh-TW" altLang="en-US" b="1" dirty="0">
              <a:solidFill>
                <a:schemeClr val="tx1">
                  <a:lumMod val="95000"/>
                  <a:lumOff val="5000"/>
                </a:schemeClr>
              </a:solidFill>
            </a:endParaRPr>
          </a:p>
        </p:txBody>
      </p:sp>
      <p:sp>
        <p:nvSpPr>
          <p:cNvPr id="24" name="矩形 23">
            <a:extLst>
              <a:ext uri="{FF2B5EF4-FFF2-40B4-BE49-F238E27FC236}">
                <a16:creationId xmlns:a16="http://schemas.microsoft.com/office/drawing/2014/main" id="{E5BC1E60-DD46-4EA9-B326-547D9B01A338}"/>
              </a:ext>
            </a:extLst>
          </p:cNvPr>
          <p:cNvSpPr/>
          <p:nvPr/>
        </p:nvSpPr>
        <p:spPr>
          <a:xfrm>
            <a:off x="5423569" y="3844256"/>
            <a:ext cx="3396582" cy="27683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Character Region Attention (CRA)</a:t>
            </a:r>
            <a:endParaRPr lang="zh-TW" altLang="en-US" b="1" dirty="0">
              <a:solidFill>
                <a:schemeClr val="tx1">
                  <a:lumMod val="95000"/>
                  <a:lumOff val="5000"/>
                </a:schemeClr>
              </a:solidFill>
            </a:endParaRPr>
          </a:p>
        </p:txBody>
      </p:sp>
      <p:sp>
        <p:nvSpPr>
          <p:cNvPr id="25" name="箭號: 向右 24">
            <a:extLst>
              <a:ext uri="{FF2B5EF4-FFF2-40B4-BE49-F238E27FC236}">
                <a16:creationId xmlns:a16="http://schemas.microsoft.com/office/drawing/2014/main" id="{E9058EFB-D207-4F38-9110-2D7E9166BAEE}"/>
              </a:ext>
            </a:extLst>
          </p:cNvPr>
          <p:cNvSpPr/>
          <p:nvPr/>
        </p:nvSpPr>
        <p:spPr>
          <a:xfrm>
            <a:off x="4613331" y="4722317"/>
            <a:ext cx="491458" cy="383796"/>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矩形 25">
            <a:extLst>
              <a:ext uri="{FF2B5EF4-FFF2-40B4-BE49-F238E27FC236}">
                <a16:creationId xmlns:a16="http://schemas.microsoft.com/office/drawing/2014/main" id="{80379969-B1FE-46D4-873C-56F63B343C3F}"/>
              </a:ext>
            </a:extLst>
          </p:cNvPr>
          <p:cNvSpPr/>
          <p:nvPr/>
        </p:nvSpPr>
        <p:spPr>
          <a:xfrm>
            <a:off x="5422345" y="4637378"/>
            <a:ext cx="1672556" cy="55367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Feature Extraction</a:t>
            </a:r>
            <a:endParaRPr lang="zh-TW" altLang="en-US" b="1" dirty="0">
              <a:solidFill>
                <a:schemeClr val="tx1">
                  <a:lumMod val="95000"/>
                  <a:lumOff val="5000"/>
                </a:schemeClr>
              </a:solidFill>
            </a:endParaRPr>
          </a:p>
        </p:txBody>
      </p:sp>
      <p:sp>
        <p:nvSpPr>
          <p:cNvPr id="27" name="矩形 26">
            <a:extLst>
              <a:ext uri="{FF2B5EF4-FFF2-40B4-BE49-F238E27FC236}">
                <a16:creationId xmlns:a16="http://schemas.microsoft.com/office/drawing/2014/main" id="{CA75351F-F839-49AD-941A-C7A2261FD382}"/>
              </a:ext>
            </a:extLst>
          </p:cNvPr>
          <p:cNvSpPr/>
          <p:nvPr/>
        </p:nvSpPr>
        <p:spPr>
          <a:xfrm>
            <a:off x="7732157" y="4637377"/>
            <a:ext cx="1672556" cy="55367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Sequence Modeling</a:t>
            </a:r>
            <a:endParaRPr lang="zh-TW" altLang="en-US" b="1" dirty="0">
              <a:solidFill>
                <a:schemeClr val="tx1">
                  <a:lumMod val="95000"/>
                  <a:lumOff val="5000"/>
                </a:schemeClr>
              </a:solidFill>
            </a:endParaRPr>
          </a:p>
        </p:txBody>
      </p:sp>
      <p:sp>
        <p:nvSpPr>
          <p:cNvPr id="28" name="矩形 27">
            <a:extLst>
              <a:ext uri="{FF2B5EF4-FFF2-40B4-BE49-F238E27FC236}">
                <a16:creationId xmlns:a16="http://schemas.microsoft.com/office/drawing/2014/main" id="{F54F0481-A185-4724-9FA4-5A2573F055C5}"/>
              </a:ext>
            </a:extLst>
          </p:cNvPr>
          <p:cNvSpPr/>
          <p:nvPr/>
        </p:nvSpPr>
        <p:spPr>
          <a:xfrm>
            <a:off x="10041970" y="4637378"/>
            <a:ext cx="1672556" cy="55367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Prediction</a:t>
            </a:r>
            <a:endParaRPr lang="zh-TW" altLang="en-US" b="1" dirty="0">
              <a:solidFill>
                <a:schemeClr val="tx1">
                  <a:lumMod val="95000"/>
                  <a:lumOff val="5000"/>
                </a:schemeClr>
              </a:solidFill>
            </a:endParaRPr>
          </a:p>
        </p:txBody>
      </p:sp>
      <p:cxnSp>
        <p:nvCxnSpPr>
          <p:cNvPr id="29" name="直線單箭頭接點 28">
            <a:extLst>
              <a:ext uri="{FF2B5EF4-FFF2-40B4-BE49-F238E27FC236}">
                <a16:creationId xmlns:a16="http://schemas.microsoft.com/office/drawing/2014/main" id="{1580C995-75ED-4C9E-A3FC-AE099BB3D34C}"/>
              </a:ext>
            </a:extLst>
          </p:cNvPr>
          <p:cNvCxnSpPr>
            <a:cxnSpLocks/>
          </p:cNvCxnSpPr>
          <p:nvPr/>
        </p:nvCxnSpPr>
        <p:spPr>
          <a:xfrm>
            <a:off x="7229475" y="4905375"/>
            <a:ext cx="390525" cy="0"/>
          </a:xfrm>
          <a:prstGeom prst="straightConnector1">
            <a:avLst/>
          </a:prstGeom>
          <a:ln>
            <a:solidFill>
              <a:srgbClr val="92D050"/>
            </a:solidFill>
            <a:tailEnd type="triangle"/>
          </a:ln>
        </p:spPr>
        <p:style>
          <a:lnRef idx="1">
            <a:schemeClr val="accent6"/>
          </a:lnRef>
          <a:fillRef idx="0">
            <a:schemeClr val="accent6"/>
          </a:fillRef>
          <a:effectRef idx="0">
            <a:schemeClr val="accent6"/>
          </a:effectRef>
          <a:fontRef idx="minor">
            <a:schemeClr val="tx1"/>
          </a:fontRef>
        </p:style>
      </p:cxnSp>
      <p:cxnSp>
        <p:nvCxnSpPr>
          <p:cNvPr id="30" name="直線單箭頭接點 29">
            <a:extLst>
              <a:ext uri="{FF2B5EF4-FFF2-40B4-BE49-F238E27FC236}">
                <a16:creationId xmlns:a16="http://schemas.microsoft.com/office/drawing/2014/main" id="{50B583FC-1EAD-4A04-A190-5340C3B729EE}"/>
              </a:ext>
            </a:extLst>
          </p:cNvPr>
          <p:cNvCxnSpPr>
            <a:cxnSpLocks/>
          </p:cNvCxnSpPr>
          <p:nvPr/>
        </p:nvCxnSpPr>
        <p:spPr>
          <a:xfrm>
            <a:off x="9544050" y="4905375"/>
            <a:ext cx="390525" cy="0"/>
          </a:xfrm>
          <a:prstGeom prst="straightConnector1">
            <a:avLst/>
          </a:prstGeom>
          <a:ln>
            <a:solidFill>
              <a:srgbClr val="92D050"/>
            </a:solidFill>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8354087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5C368AC-D9FE-4EFC-8FA0-684805936DA7}"/>
              </a:ext>
            </a:extLst>
          </p:cNvPr>
          <p:cNvSpPr>
            <a:spLocks noGrp="1"/>
          </p:cNvSpPr>
          <p:nvPr>
            <p:ph type="title"/>
          </p:nvPr>
        </p:nvSpPr>
        <p:spPr/>
        <p:txBody>
          <a:bodyPr/>
          <a:lstStyle/>
          <a:p>
            <a:r>
              <a:rPr lang="en-US" altLang="zh-TW" dirty="0"/>
              <a:t>Overview</a:t>
            </a:r>
            <a:endParaRPr lang="zh-TW" altLang="en-US" dirty="0"/>
          </a:p>
        </p:txBody>
      </p:sp>
      <p:pic>
        <p:nvPicPr>
          <p:cNvPr id="31" name="圖片 30">
            <a:extLst>
              <a:ext uri="{FF2B5EF4-FFF2-40B4-BE49-F238E27FC236}">
                <a16:creationId xmlns:a16="http://schemas.microsoft.com/office/drawing/2014/main" id="{FAA730BC-35ED-460B-AA88-6C6756BBF850}"/>
              </a:ext>
            </a:extLst>
          </p:cNvPr>
          <p:cNvPicPr>
            <a:picLocks noChangeAspect="1"/>
          </p:cNvPicPr>
          <p:nvPr/>
        </p:nvPicPr>
        <p:blipFill>
          <a:blip r:embed="rId2"/>
          <a:stretch>
            <a:fillRect/>
          </a:stretch>
        </p:blipFill>
        <p:spPr>
          <a:xfrm>
            <a:off x="1743065" y="1815939"/>
            <a:ext cx="8766830" cy="4416444"/>
          </a:xfrm>
          <a:prstGeom prst="rect">
            <a:avLst/>
          </a:prstGeom>
        </p:spPr>
      </p:pic>
    </p:spTree>
    <p:extLst>
      <p:ext uri="{BB962C8B-B14F-4D97-AF65-F5344CB8AC3E}">
        <p14:creationId xmlns:p14="http://schemas.microsoft.com/office/powerpoint/2010/main" val="6785421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a:t>Outline</a:t>
            </a:r>
            <a:endParaRPr lang="zh-TW" altLang="en-US"/>
          </a:p>
        </p:txBody>
      </p:sp>
      <p:sp>
        <p:nvSpPr>
          <p:cNvPr id="3" name="內容版面配置區 2"/>
          <p:cNvSpPr>
            <a:spLocks noGrp="1"/>
          </p:cNvSpPr>
          <p:nvPr>
            <p:ph idx="1"/>
          </p:nvPr>
        </p:nvSpPr>
        <p:spPr>
          <a:xfrm>
            <a:off x="1097280" y="1845733"/>
            <a:ext cx="10058400" cy="4352765"/>
          </a:xfrm>
        </p:spPr>
        <p:txBody>
          <a:bodyPr/>
          <a:lstStyle/>
          <a:p>
            <a:pPr>
              <a:buFont typeface="Wingdings" panose="05000000000000000000" pitchFamily="2" charset="2"/>
              <a:buChar char="l"/>
            </a:pPr>
            <a:r>
              <a:rPr lang="en-US" altLang="zh-TW" dirty="0">
                <a:solidFill>
                  <a:schemeClr val="bg1">
                    <a:lumMod val="75000"/>
                  </a:schemeClr>
                </a:solidFill>
              </a:rPr>
              <a:t>Introduction</a:t>
            </a:r>
          </a:p>
          <a:p>
            <a:pPr>
              <a:buFont typeface="Wingdings" panose="05000000000000000000" pitchFamily="2" charset="2"/>
              <a:buChar char="l"/>
            </a:pPr>
            <a:r>
              <a:rPr lang="en-US" altLang="zh-TW" dirty="0">
                <a:solidFill>
                  <a:schemeClr val="bg1">
                    <a:lumMod val="75000"/>
                  </a:schemeClr>
                </a:solidFill>
              </a:rPr>
              <a:t>Methodology</a:t>
            </a:r>
          </a:p>
          <a:p>
            <a:pPr>
              <a:buFont typeface="Wingdings" panose="05000000000000000000" pitchFamily="2" charset="2"/>
              <a:buChar char="l"/>
            </a:pPr>
            <a:r>
              <a:rPr lang="en-US" altLang="zh-TW" dirty="0"/>
              <a:t>Experiment</a:t>
            </a:r>
          </a:p>
          <a:p>
            <a:pPr lvl="1">
              <a:buFont typeface="Wingdings" panose="05000000000000000000" pitchFamily="2" charset="2"/>
              <a:buChar char="l"/>
            </a:pPr>
            <a:r>
              <a:rPr lang="en-US" altLang="zh-TW" dirty="0"/>
              <a:t>Dataset</a:t>
            </a:r>
          </a:p>
          <a:p>
            <a:pPr lvl="1">
              <a:buFont typeface="Wingdings" panose="05000000000000000000" pitchFamily="2" charset="2"/>
              <a:buChar char="l"/>
            </a:pPr>
            <a:r>
              <a:rPr lang="en-US" altLang="zh-TW" dirty="0"/>
              <a:t>Training Strategy</a:t>
            </a:r>
          </a:p>
          <a:p>
            <a:pPr lvl="1">
              <a:buFont typeface="Wingdings" panose="05000000000000000000" pitchFamily="2" charset="2"/>
              <a:buChar char="l"/>
            </a:pPr>
            <a:r>
              <a:rPr lang="en-US" altLang="zh-TW" dirty="0"/>
              <a:t>Experimental Results</a:t>
            </a:r>
          </a:p>
          <a:p>
            <a:pPr lvl="1">
              <a:buFont typeface="Wingdings" panose="05000000000000000000" pitchFamily="2" charset="2"/>
              <a:buChar char="l"/>
            </a:pPr>
            <a:r>
              <a:rPr lang="en-US" altLang="zh-TW" dirty="0"/>
              <a:t>Ablation Study</a:t>
            </a:r>
          </a:p>
          <a:p>
            <a:pPr lvl="1">
              <a:buFont typeface="Wingdings" panose="05000000000000000000" pitchFamily="2" charset="2"/>
              <a:buChar char="l"/>
            </a:pPr>
            <a:r>
              <a:rPr lang="en-US" altLang="zh-TW" dirty="0"/>
              <a:t>Discussions</a:t>
            </a:r>
          </a:p>
          <a:p>
            <a:pPr>
              <a:buFont typeface="Wingdings" panose="05000000000000000000" pitchFamily="2" charset="2"/>
              <a:buChar char="l"/>
            </a:pPr>
            <a:r>
              <a:rPr lang="en-US" altLang="zh-TW" dirty="0">
                <a:solidFill>
                  <a:schemeClr val="bg1">
                    <a:lumMod val="75000"/>
                  </a:schemeClr>
                </a:solidFill>
              </a:rPr>
              <a:t>Conclusion</a:t>
            </a:r>
          </a:p>
          <a:p>
            <a:pPr>
              <a:buFont typeface="Wingdings" panose="05000000000000000000" pitchFamily="2" charset="2"/>
              <a:buChar char="l"/>
            </a:pPr>
            <a:r>
              <a:rPr lang="en-US" altLang="zh-TW" dirty="0">
                <a:solidFill>
                  <a:schemeClr val="bg1">
                    <a:lumMod val="75000"/>
                  </a:schemeClr>
                </a:solidFill>
              </a:rPr>
              <a:t>Progress Report</a:t>
            </a:r>
          </a:p>
        </p:txBody>
      </p:sp>
    </p:spTree>
    <p:extLst>
      <p:ext uri="{BB962C8B-B14F-4D97-AF65-F5344CB8AC3E}">
        <p14:creationId xmlns:p14="http://schemas.microsoft.com/office/powerpoint/2010/main" val="15586106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292C551-C11F-4401-BA1F-B770F8D1E147}"/>
              </a:ext>
            </a:extLst>
          </p:cNvPr>
          <p:cNvSpPr>
            <a:spLocks noGrp="1"/>
          </p:cNvSpPr>
          <p:nvPr>
            <p:ph type="title"/>
          </p:nvPr>
        </p:nvSpPr>
        <p:spPr/>
        <p:txBody>
          <a:bodyPr/>
          <a:lstStyle/>
          <a:p>
            <a:r>
              <a:rPr lang="en-US" altLang="zh-TW" dirty="0"/>
              <a:t>Dataset</a:t>
            </a:r>
            <a:endParaRPr lang="zh-TW" altLang="en-US" dirty="0"/>
          </a:p>
        </p:txBody>
      </p:sp>
      <p:sp>
        <p:nvSpPr>
          <p:cNvPr id="3" name="內容版面配置區 2">
            <a:extLst>
              <a:ext uri="{FF2B5EF4-FFF2-40B4-BE49-F238E27FC236}">
                <a16:creationId xmlns:a16="http://schemas.microsoft.com/office/drawing/2014/main" id="{D34050B6-F676-41E9-8AEB-257A7E1E8B53}"/>
              </a:ext>
            </a:extLst>
          </p:cNvPr>
          <p:cNvSpPr>
            <a:spLocks noGrp="1"/>
          </p:cNvSpPr>
          <p:nvPr>
            <p:ph idx="1"/>
          </p:nvPr>
        </p:nvSpPr>
        <p:spPr/>
        <p:txBody>
          <a:bodyPr>
            <a:normAutofit fontScale="92500" lnSpcReduction="10000"/>
          </a:bodyPr>
          <a:lstStyle/>
          <a:p>
            <a:pPr>
              <a:buFont typeface="Wingdings" panose="05000000000000000000" pitchFamily="2" charset="2"/>
              <a:buChar char="l"/>
            </a:pPr>
            <a:r>
              <a:rPr lang="en-US" altLang="zh-TW" b="1" dirty="0"/>
              <a:t>English Datasets – </a:t>
            </a:r>
          </a:p>
          <a:p>
            <a:pPr lvl="1">
              <a:buFont typeface="Wingdings" panose="05000000000000000000" pitchFamily="2" charset="2"/>
              <a:buChar char="l"/>
            </a:pPr>
            <a:r>
              <a:rPr lang="en-US" altLang="zh-TW" dirty="0"/>
              <a:t>IC13</a:t>
            </a:r>
          </a:p>
          <a:p>
            <a:pPr lvl="2">
              <a:buFont typeface="Wingdings" panose="05000000000000000000" pitchFamily="2" charset="2"/>
              <a:buChar char="l"/>
            </a:pPr>
            <a:r>
              <a:rPr lang="en-US" altLang="zh-TW" dirty="0"/>
              <a:t>It consists of high-resolution images, 229 for training and 233 for testing.</a:t>
            </a:r>
          </a:p>
          <a:p>
            <a:pPr lvl="2">
              <a:buFont typeface="Wingdings" panose="05000000000000000000" pitchFamily="2" charset="2"/>
              <a:buChar char="l"/>
            </a:pPr>
            <a:r>
              <a:rPr lang="en-US" altLang="zh-TW" dirty="0"/>
              <a:t>A rectangular box is used to annotate word-level text instances.</a:t>
            </a:r>
          </a:p>
          <a:p>
            <a:pPr lvl="1">
              <a:buFont typeface="Wingdings" panose="05000000000000000000" pitchFamily="2" charset="2"/>
              <a:buChar char="l"/>
            </a:pPr>
            <a:r>
              <a:rPr lang="en-US" altLang="zh-TW" dirty="0"/>
              <a:t>IC15</a:t>
            </a:r>
          </a:p>
          <a:p>
            <a:pPr lvl="2">
              <a:buFont typeface="Wingdings" panose="05000000000000000000" pitchFamily="2" charset="2"/>
              <a:buChar char="l"/>
            </a:pPr>
            <a:r>
              <a:rPr lang="en-US" altLang="zh-TW" dirty="0"/>
              <a:t>It consists of 1000 training and 500 testing images.</a:t>
            </a:r>
          </a:p>
          <a:p>
            <a:pPr lvl="2">
              <a:buFont typeface="Wingdings" panose="05000000000000000000" pitchFamily="2" charset="2"/>
              <a:buChar char="l"/>
            </a:pPr>
            <a:r>
              <a:rPr lang="en-US" altLang="zh-TW" dirty="0"/>
              <a:t>A quadrilateral box is used to annotate word-level text instances.</a:t>
            </a:r>
          </a:p>
          <a:p>
            <a:pPr lvl="1">
              <a:buFont typeface="Wingdings" panose="05000000000000000000" pitchFamily="2" charset="2"/>
              <a:buChar char="l"/>
            </a:pPr>
            <a:r>
              <a:rPr lang="en-US" altLang="zh-TW" dirty="0" err="1"/>
              <a:t>TotalText</a:t>
            </a:r>
            <a:endParaRPr lang="en-US" altLang="zh-TW" dirty="0"/>
          </a:p>
          <a:p>
            <a:pPr lvl="2">
              <a:buFont typeface="Wingdings" panose="05000000000000000000" pitchFamily="2" charset="2"/>
              <a:buChar char="l"/>
            </a:pPr>
            <a:r>
              <a:rPr lang="en-US" altLang="zh-TW" dirty="0"/>
              <a:t>It has 1255 training and 300 testing images. </a:t>
            </a:r>
          </a:p>
          <a:p>
            <a:pPr lvl="2">
              <a:buFont typeface="Wingdings" panose="05000000000000000000" pitchFamily="2" charset="2"/>
              <a:buChar char="l"/>
            </a:pPr>
            <a:r>
              <a:rPr lang="en-US" altLang="zh-TW" dirty="0"/>
              <a:t>It contains </a:t>
            </a:r>
            <a:r>
              <a:rPr lang="en-US" altLang="zh-TW" dirty="0">
                <a:solidFill>
                  <a:srgbClr val="FF0000"/>
                </a:solidFill>
              </a:rPr>
              <a:t>curved text instances </a:t>
            </a:r>
            <a:r>
              <a:rPr lang="en-US" altLang="zh-TW" dirty="0"/>
              <a:t>and is annotated using polygon points.</a:t>
            </a:r>
          </a:p>
          <a:p>
            <a:pPr>
              <a:buFont typeface="Wingdings" panose="05000000000000000000" pitchFamily="2" charset="2"/>
              <a:buChar char="l"/>
            </a:pPr>
            <a:r>
              <a:rPr lang="en-US" altLang="zh-TW" b="1" dirty="0"/>
              <a:t>Multi-language Dataset – </a:t>
            </a:r>
          </a:p>
          <a:p>
            <a:pPr lvl="1">
              <a:buFont typeface="Wingdings" panose="05000000000000000000" pitchFamily="2" charset="2"/>
              <a:buChar char="l"/>
            </a:pPr>
            <a:r>
              <a:rPr lang="en-US" altLang="zh-TW" dirty="0"/>
              <a:t>IC19</a:t>
            </a:r>
          </a:p>
          <a:p>
            <a:pPr lvl="2">
              <a:buFont typeface="Wingdings" panose="05000000000000000000" pitchFamily="2" charset="2"/>
              <a:buChar char="l"/>
            </a:pPr>
            <a:r>
              <a:rPr lang="en-US" altLang="zh-TW" dirty="0"/>
              <a:t>It contains 10,000 training and 10,000 testing images.</a:t>
            </a:r>
          </a:p>
          <a:p>
            <a:pPr lvl="2">
              <a:buFont typeface="Wingdings" panose="05000000000000000000" pitchFamily="2" charset="2"/>
              <a:buChar char="l"/>
            </a:pPr>
            <a:r>
              <a:rPr lang="en-US" altLang="zh-TW" dirty="0"/>
              <a:t>The dataset contains texts in 7 diﬀerent languages and is annotated using quadrilateral points.</a:t>
            </a:r>
          </a:p>
        </p:txBody>
      </p:sp>
    </p:spTree>
    <p:extLst>
      <p:ext uri="{BB962C8B-B14F-4D97-AF65-F5344CB8AC3E}">
        <p14:creationId xmlns:p14="http://schemas.microsoft.com/office/powerpoint/2010/main" val="31339152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5C368AC-D9FE-4EFC-8FA0-684805936DA7}"/>
              </a:ext>
            </a:extLst>
          </p:cNvPr>
          <p:cNvSpPr>
            <a:spLocks noGrp="1"/>
          </p:cNvSpPr>
          <p:nvPr>
            <p:ph type="title"/>
          </p:nvPr>
        </p:nvSpPr>
        <p:spPr/>
        <p:txBody>
          <a:bodyPr/>
          <a:lstStyle/>
          <a:p>
            <a:r>
              <a:rPr lang="en-US" altLang="zh-TW" dirty="0"/>
              <a:t>Training Strategy</a:t>
            </a:r>
            <a:endParaRPr lang="zh-TW" altLang="en-US" dirty="0"/>
          </a:p>
        </p:txBody>
      </p:sp>
      <p:sp>
        <p:nvSpPr>
          <p:cNvPr id="4" name="矩形 3">
            <a:extLst>
              <a:ext uri="{FF2B5EF4-FFF2-40B4-BE49-F238E27FC236}">
                <a16:creationId xmlns:a16="http://schemas.microsoft.com/office/drawing/2014/main" id="{6B72E253-C68C-43B0-8484-61F71954DADB}"/>
              </a:ext>
            </a:extLst>
          </p:cNvPr>
          <p:cNvSpPr/>
          <p:nvPr/>
        </p:nvSpPr>
        <p:spPr>
          <a:xfrm>
            <a:off x="550265" y="3514724"/>
            <a:ext cx="945160" cy="55367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solidFill>
              </a:rPr>
              <a:t>CRAFTS</a:t>
            </a:r>
            <a:endParaRPr lang="zh-TW" altLang="en-US" b="1" dirty="0">
              <a:solidFill>
                <a:schemeClr val="tx1"/>
              </a:solidFill>
            </a:endParaRPr>
          </a:p>
        </p:txBody>
      </p:sp>
      <p:sp>
        <p:nvSpPr>
          <p:cNvPr id="5" name="箭號: 向右 4">
            <a:extLst>
              <a:ext uri="{FF2B5EF4-FFF2-40B4-BE49-F238E27FC236}">
                <a16:creationId xmlns:a16="http://schemas.microsoft.com/office/drawing/2014/main" id="{497DDF98-9D14-462F-AB89-99E935653F08}"/>
              </a:ext>
            </a:extLst>
          </p:cNvPr>
          <p:cNvSpPr/>
          <p:nvPr/>
        </p:nvSpPr>
        <p:spPr>
          <a:xfrm>
            <a:off x="1813593" y="3599662"/>
            <a:ext cx="491458" cy="383796"/>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矩形 5">
            <a:extLst>
              <a:ext uri="{FF2B5EF4-FFF2-40B4-BE49-F238E27FC236}">
                <a16:creationId xmlns:a16="http://schemas.microsoft.com/office/drawing/2014/main" id="{1CBDCB0A-0F49-48DE-8FC9-15F6FC09F414}"/>
              </a:ext>
            </a:extLst>
          </p:cNvPr>
          <p:cNvSpPr/>
          <p:nvPr/>
        </p:nvSpPr>
        <p:spPr>
          <a:xfrm>
            <a:off x="2623219" y="4642202"/>
            <a:ext cx="1672556" cy="55367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lumMod val="95000"/>
                    <a:lumOff val="5000"/>
                  </a:schemeClr>
                </a:solidFill>
              </a:rPr>
              <a:t>Recognizer</a:t>
            </a:r>
            <a:endParaRPr lang="zh-TW" altLang="en-US" b="1" dirty="0">
              <a:solidFill>
                <a:schemeClr val="tx1">
                  <a:lumMod val="95000"/>
                  <a:lumOff val="5000"/>
                </a:schemeClr>
              </a:solidFill>
            </a:endParaRPr>
          </a:p>
        </p:txBody>
      </p:sp>
      <p:sp>
        <p:nvSpPr>
          <p:cNvPr id="7" name="矩形 6">
            <a:extLst>
              <a:ext uri="{FF2B5EF4-FFF2-40B4-BE49-F238E27FC236}">
                <a16:creationId xmlns:a16="http://schemas.microsoft.com/office/drawing/2014/main" id="{C3F8862D-9EF7-4712-BA14-DB7441E4E6CE}"/>
              </a:ext>
            </a:extLst>
          </p:cNvPr>
          <p:cNvSpPr/>
          <p:nvPr/>
        </p:nvSpPr>
        <p:spPr>
          <a:xfrm>
            <a:off x="2623220" y="2392068"/>
            <a:ext cx="1672556" cy="553673"/>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a:solidFill>
                  <a:schemeClr val="tx1"/>
                </a:solidFill>
              </a:rPr>
              <a:t>Detector</a:t>
            </a:r>
            <a:endParaRPr lang="zh-TW" altLang="en-US" b="1" dirty="0">
              <a:solidFill>
                <a:schemeClr val="tx1"/>
              </a:solidFill>
            </a:endParaRPr>
          </a:p>
        </p:txBody>
      </p:sp>
      <p:sp>
        <p:nvSpPr>
          <p:cNvPr id="23" name="箭號: 向右 22">
            <a:extLst>
              <a:ext uri="{FF2B5EF4-FFF2-40B4-BE49-F238E27FC236}">
                <a16:creationId xmlns:a16="http://schemas.microsoft.com/office/drawing/2014/main" id="{7DEABC83-B7D8-4DE1-8435-507F2A13DAD9}"/>
              </a:ext>
            </a:extLst>
          </p:cNvPr>
          <p:cNvSpPr/>
          <p:nvPr/>
        </p:nvSpPr>
        <p:spPr>
          <a:xfrm>
            <a:off x="4613331" y="2474203"/>
            <a:ext cx="491458" cy="383796"/>
          </a:xfrm>
          <a:prstGeom prst="righ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箭號: 向右 24">
            <a:extLst>
              <a:ext uri="{FF2B5EF4-FFF2-40B4-BE49-F238E27FC236}">
                <a16:creationId xmlns:a16="http://schemas.microsoft.com/office/drawing/2014/main" id="{E9058EFB-D207-4F38-9110-2D7E9166BAEE}"/>
              </a:ext>
            </a:extLst>
          </p:cNvPr>
          <p:cNvSpPr/>
          <p:nvPr/>
        </p:nvSpPr>
        <p:spPr>
          <a:xfrm>
            <a:off x="4613331" y="4722317"/>
            <a:ext cx="491458" cy="383796"/>
          </a:xfrm>
          <a:prstGeom prst="righ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7" name="矩形 46">
            <a:extLst>
              <a:ext uri="{FF2B5EF4-FFF2-40B4-BE49-F238E27FC236}">
                <a16:creationId xmlns:a16="http://schemas.microsoft.com/office/drawing/2014/main" id="{2AC64B3D-88E1-4082-8957-5E6A82519AD0}"/>
              </a:ext>
            </a:extLst>
          </p:cNvPr>
          <p:cNvSpPr/>
          <p:nvPr/>
        </p:nvSpPr>
        <p:spPr>
          <a:xfrm>
            <a:off x="5423570" y="1838001"/>
            <a:ext cx="5434930" cy="223039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r>
              <a:rPr lang="en-US" altLang="zh-TW" dirty="0">
                <a:solidFill>
                  <a:schemeClr val="tx1">
                    <a:lumMod val="65000"/>
                    <a:lumOff val="35000"/>
                  </a:schemeClr>
                </a:solidFill>
              </a:rPr>
              <a:t>Weakly-Supervised Learning </a:t>
            </a:r>
          </a:p>
          <a:p>
            <a:pPr marL="342900" indent="-342900">
              <a:buAutoNum type="arabicPeriod"/>
            </a:pPr>
            <a:endParaRPr lang="en-US" altLang="zh-TW" dirty="0">
              <a:solidFill>
                <a:schemeClr val="tx1">
                  <a:lumMod val="65000"/>
                  <a:lumOff val="35000"/>
                </a:schemeClr>
              </a:solidFill>
            </a:endParaRPr>
          </a:p>
          <a:p>
            <a:pPr marL="342900" indent="-342900">
              <a:buAutoNum type="arabicPeriod"/>
            </a:pPr>
            <a:r>
              <a:rPr lang="en-US" altLang="zh-TW" dirty="0">
                <a:solidFill>
                  <a:schemeClr val="tx1">
                    <a:lumMod val="65000"/>
                    <a:lumOff val="35000"/>
                  </a:schemeClr>
                </a:solidFill>
              </a:rPr>
              <a:t>Recognition loss is calculated by making a batch of randomly sampled cropped word features in each  image. (max: 16 word/image)</a:t>
            </a:r>
          </a:p>
          <a:p>
            <a:pPr marL="342900" indent="-342900">
              <a:buAutoNum type="arabicPeriod"/>
            </a:pPr>
            <a:endParaRPr lang="en-US" altLang="zh-TW" dirty="0">
              <a:solidFill>
                <a:schemeClr val="tx1">
                  <a:lumMod val="65000"/>
                  <a:lumOff val="35000"/>
                </a:schemeClr>
              </a:solidFill>
            </a:endParaRPr>
          </a:p>
          <a:p>
            <a:pPr marL="342900" indent="-342900">
              <a:buAutoNum type="arabicPeriod"/>
            </a:pPr>
            <a:r>
              <a:rPr lang="en-US" altLang="zh-TW" dirty="0">
                <a:solidFill>
                  <a:schemeClr val="tx1">
                    <a:lumMod val="65000"/>
                    <a:lumOff val="35000"/>
                  </a:schemeClr>
                </a:solidFill>
              </a:rPr>
              <a:t>Data Augmentation (e.g. crops, rotations, and color variations)</a:t>
            </a:r>
            <a:endParaRPr lang="zh-TW" altLang="en-US" dirty="0">
              <a:solidFill>
                <a:schemeClr val="tx1">
                  <a:lumMod val="65000"/>
                  <a:lumOff val="35000"/>
                </a:schemeClr>
              </a:solidFill>
            </a:endParaRPr>
          </a:p>
        </p:txBody>
      </p:sp>
      <p:sp>
        <p:nvSpPr>
          <p:cNvPr id="48" name="矩形 47">
            <a:extLst>
              <a:ext uri="{FF2B5EF4-FFF2-40B4-BE49-F238E27FC236}">
                <a16:creationId xmlns:a16="http://schemas.microsoft.com/office/drawing/2014/main" id="{9EEF0BB0-1DEC-4F38-AE26-E5EB11143428}"/>
              </a:ext>
            </a:extLst>
          </p:cNvPr>
          <p:cNvSpPr/>
          <p:nvPr/>
        </p:nvSpPr>
        <p:spPr>
          <a:xfrm>
            <a:off x="5422345" y="4377654"/>
            <a:ext cx="5434930" cy="107312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r>
              <a:rPr lang="en-US" altLang="zh-TW" dirty="0">
                <a:solidFill>
                  <a:schemeClr val="tx1">
                    <a:lumMod val="65000"/>
                    <a:lumOff val="35000"/>
                  </a:schemeClr>
                </a:solidFill>
              </a:rPr>
              <a:t>The corner points of the ground truth boxes are perturbed in a range between 0 to 10% of the shorter length of the box.</a:t>
            </a:r>
          </a:p>
        </p:txBody>
      </p:sp>
    </p:spTree>
    <p:extLst>
      <p:ext uri="{BB962C8B-B14F-4D97-AF65-F5344CB8AC3E}">
        <p14:creationId xmlns:p14="http://schemas.microsoft.com/office/powerpoint/2010/main" val="39837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47" grpId="0" animBg="1"/>
      <p:bldP spid="4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78EB958-1A60-432A-AC3B-6CB8A99290EA}"/>
              </a:ext>
            </a:extLst>
          </p:cNvPr>
          <p:cNvSpPr>
            <a:spLocks noGrp="1"/>
          </p:cNvSpPr>
          <p:nvPr>
            <p:ph type="title"/>
          </p:nvPr>
        </p:nvSpPr>
        <p:spPr/>
        <p:txBody>
          <a:bodyPr/>
          <a:lstStyle/>
          <a:p>
            <a:r>
              <a:rPr lang="en-US" altLang="zh-TW" dirty="0"/>
              <a:t>Training Strategy</a:t>
            </a:r>
            <a:endParaRPr lang="zh-TW" altLang="en-US" dirty="0"/>
          </a:p>
        </p:txBody>
      </p:sp>
      <p:sp>
        <p:nvSpPr>
          <p:cNvPr id="3" name="內容版面配置區 2">
            <a:extLst>
              <a:ext uri="{FF2B5EF4-FFF2-40B4-BE49-F238E27FC236}">
                <a16:creationId xmlns:a16="http://schemas.microsoft.com/office/drawing/2014/main" id="{83C4E514-611D-4E9B-B61A-F3FF0A65A8C3}"/>
              </a:ext>
            </a:extLst>
          </p:cNvPr>
          <p:cNvSpPr>
            <a:spLocks noGrp="1"/>
          </p:cNvSpPr>
          <p:nvPr>
            <p:ph idx="1"/>
          </p:nvPr>
        </p:nvSpPr>
        <p:spPr/>
        <p:txBody>
          <a:bodyPr/>
          <a:lstStyle/>
          <a:p>
            <a:pPr>
              <a:buFont typeface="Wingdings" panose="05000000000000000000" pitchFamily="2" charset="2"/>
              <a:buChar char="l"/>
            </a:pPr>
            <a:r>
              <a:rPr lang="en-US" altLang="zh-TW" dirty="0"/>
              <a:t>Weakly-Supervised Learning</a:t>
            </a:r>
          </a:p>
          <a:p>
            <a:pPr>
              <a:buFont typeface="Wingdings" panose="05000000000000000000" pitchFamily="2" charset="2"/>
              <a:buChar char="l"/>
            </a:pPr>
            <a:endParaRPr lang="zh-TW" altLang="en-US" dirty="0"/>
          </a:p>
        </p:txBody>
      </p:sp>
      <p:pic>
        <p:nvPicPr>
          <p:cNvPr id="4" name="圖片 3">
            <a:extLst>
              <a:ext uri="{FF2B5EF4-FFF2-40B4-BE49-F238E27FC236}">
                <a16:creationId xmlns:a16="http://schemas.microsoft.com/office/drawing/2014/main" id="{602303A8-39B4-4C8C-AF0B-E55D6C105150}"/>
              </a:ext>
            </a:extLst>
          </p:cNvPr>
          <p:cNvPicPr>
            <a:picLocks noChangeAspect="1"/>
          </p:cNvPicPr>
          <p:nvPr/>
        </p:nvPicPr>
        <p:blipFill>
          <a:blip r:embed="rId2"/>
          <a:stretch>
            <a:fillRect/>
          </a:stretch>
        </p:blipFill>
        <p:spPr>
          <a:xfrm>
            <a:off x="1994835" y="2280114"/>
            <a:ext cx="8263289" cy="3588980"/>
          </a:xfrm>
          <a:prstGeom prst="rect">
            <a:avLst/>
          </a:prstGeom>
        </p:spPr>
      </p:pic>
    </p:spTree>
    <p:extLst>
      <p:ext uri="{BB962C8B-B14F-4D97-AF65-F5344CB8AC3E}">
        <p14:creationId xmlns:p14="http://schemas.microsoft.com/office/powerpoint/2010/main" val="26486633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3093150-CB2A-45E0-B294-80827CF75AD9}"/>
              </a:ext>
            </a:extLst>
          </p:cNvPr>
          <p:cNvSpPr>
            <a:spLocks noGrp="1"/>
          </p:cNvSpPr>
          <p:nvPr>
            <p:ph type="title"/>
          </p:nvPr>
        </p:nvSpPr>
        <p:spPr/>
        <p:txBody>
          <a:bodyPr/>
          <a:lstStyle/>
          <a:p>
            <a:r>
              <a:rPr lang="en-US" altLang="zh-TW" dirty="0"/>
              <a:t>Training Strategy</a:t>
            </a:r>
            <a:endParaRPr lang="zh-TW" altLang="en-US" dirty="0"/>
          </a:p>
        </p:txBody>
      </p:sp>
      <p:sp>
        <p:nvSpPr>
          <p:cNvPr id="3" name="內容版面配置區 2">
            <a:extLst>
              <a:ext uri="{FF2B5EF4-FFF2-40B4-BE49-F238E27FC236}">
                <a16:creationId xmlns:a16="http://schemas.microsoft.com/office/drawing/2014/main" id="{64CDE1D7-B6D7-476E-99DD-22FD628C22D9}"/>
              </a:ext>
            </a:extLst>
          </p:cNvPr>
          <p:cNvSpPr>
            <a:spLocks noGrp="1"/>
          </p:cNvSpPr>
          <p:nvPr>
            <p:ph idx="1"/>
          </p:nvPr>
        </p:nvSpPr>
        <p:spPr/>
        <p:txBody>
          <a:bodyPr/>
          <a:lstStyle/>
          <a:p>
            <a:pPr>
              <a:buFont typeface="Wingdings" panose="05000000000000000000" pitchFamily="2" charset="2"/>
              <a:buChar char="l"/>
            </a:pPr>
            <a:r>
              <a:rPr lang="en-US" altLang="zh-TW" dirty="0"/>
              <a:t>Pretrained model: </a:t>
            </a:r>
            <a:r>
              <a:rPr lang="en-US" altLang="zh-TW" dirty="0" err="1"/>
              <a:t>SynthText</a:t>
            </a:r>
            <a:r>
              <a:rPr lang="en-US" altLang="zh-TW" dirty="0"/>
              <a:t> dataset for 50k iterations</a:t>
            </a:r>
          </a:p>
          <a:p>
            <a:pPr>
              <a:buFont typeface="Wingdings" panose="05000000000000000000" pitchFamily="2" charset="2"/>
              <a:buChar char="l"/>
            </a:pPr>
            <a:r>
              <a:rPr lang="en-US" altLang="zh-TW" dirty="0"/>
              <a:t>When ﬁne-tuning the model, </a:t>
            </a:r>
            <a:r>
              <a:rPr lang="en-US" altLang="zh-TW" dirty="0" err="1"/>
              <a:t>SynthText</a:t>
            </a:r>
            <a:r>
              <a:rPr lang="en-US" altLang="zh-TW" dirty="0"/>
              <a:t> dataset is mixed with the ratio of 1:5.</a:t>
            </a:r>
          </a:p>
          <a:p>
            <a:pPr>
              <a:buFont typeface="Wingdings" panose="05000000000000000000" pitchFamily="2" charset="2"/>
              <a:buChar char="l"/>
            </a:pPr>
            <a:r>
              <a:rPr lang="en-US" altLang="zh-TW" dirty="0"/>
              <a:t>We take 94 characters to cover alphabets, numbers, and special characters, and take 4267 characters for the multi-language dataset.</a:t>
            </a:r>
          </a:p>
          <a:p>
            <a:pPr>
              <a:buFont typeface="Wingdings" panose="05000000000000000000" pitchFamily="2" charset="2"/>
              <a:buChar char="l"/>
            </a:pPr>
            <a:endParaRPr lang="en-US" altLang="zh-TW" dirty="0"/>
          </a:p>
        </p:txBody>
      </p:sp>
    </p:spTree>
    <p:extLst>
      <p:ext uri="{BB962C8B-B14F-4D97-AF65-F5344CB8AC3E}">
        <p14:creationId xmlns:p14="http://schemas.microsoft.com/office/powerpoint/2010/main" val="21530522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B953953-3940-4A0B-A66A-192AE82EAF02}"/>
              </a:ext>
            </a:extLst>
          </p:cNvPr>
          <p:cNvSpPr>
            <a:spLocks noGrp="1"/>
          </p:cNvSpPr>
          <p:nvPr>
            <p:ph type="title"/>
          </p:nvPr>
        </p:nvSpPr>
        <p:spPr/>
        <p:txBody>
          <a:bodyPr/>
          <a:lstStyle/>
          <a:p>
            <a:r>
              <a:rPr lang="en-US" altLang="zh-TW" dirty="0"/>
              <a:t>Experimental Result</a:t>
            </a:r>
            <a:endParaRPr lang="zh-TW" altLang="en-US" dirty="0"/>
          </a:p>
        </p:txBody>
      </p:sp>
      <p:sp>
        <p:nvSpPr>
          <p:cNvPr id="3" name="內容版面配置區 2">
            <a:extLst>
              <a:ext uri="{FF2B5EF4-FFF2-40B4-BE49-F238E27FC236}">
                <a16:creationId xmlns:a16="http://schemas.microsoft.com/office/drawing/2014/main" id="{97164C8F-28E9-4291-A1AC-358F3067A678}"/>
              </a:ext>
            </a:extLst>
          </p:cNvPr>
          <p:cNvSpPr>
            <a:spLocks noGrp="1"/>
          </p:cNvSpPr>
          <p:nvPr>
            <p:ph idx="1"/>
          </p:nvPr>
        </p:nvSpPr>
        <p:spPr/>
        <p:txBody>
          <a:bodyPr/>
          <a:lstStyle/>
          <a:p>
            <a:pPr>
              <a:buFont typeface="Wingdings" panose="05000000000000000000" pitchFamily="2" charset="2"/>
              <a:buChar char="l"/>
            </a:pPr>
            <a:r>
              <a:rPr lang="en-US" altLang="zh-TW" b="1" dirty="0"/>
              <a:t>Horizontal Datasets (IC13, IC15) –</a:t>
            </a:r>
          </a:p>
          <a:p>
            <a:pPr lvl="1">
              <a:buFont typeface="Wingdings" panose="05000000000000000000" pitchFamily="2" charset="2"/>
              <a:buChar char="l"/>
            </a:pPr>
            <a:r>
              <a:rPr lang="en-US" altLang="zh-TW" dirty="0"/>
              <a:t>IC13 </a:t>
            </a:r>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t>IC15</a:t>
            </a:r>
          </a:p>
          <a:p>
            <a:pPr>
              <a:buFont typeface="Wingdings" panose="05000000000000000000" pitchFamily="2" charset="2"/>
              <a:buChar char="l"/>
            </a:pPr>
            <a:endParaRPr lang="en-US" altLang="zh-TW" b="1" dirty="0"/>
          </a:p>
          <a:p>
            <a:pPr>
              <a:buFont typeface="Wingdings" panose="05000000000000000000" pitchFamily="2" charset="2"/>
              <a:buChar char="l"/>
            </a:pPr>
            <a:endParaRPr lang="zh-TW" altLang="en-US" dirty="0"/>
          </a:p>
        </p:txBody>
      </p:sp>
      <p:sp>
        <p:nvSpPr>
          <p:cNvPr id="4" name="矩形 3">
            <a:extLst>
              <a:ext uri="{FF2B5EF4-FFF2-40B4-BE49-F238E27FC236}">
                <a16:creationId xmlns:a16="http://schemas.microsoft.com/office/drawing/2014/main" id="{EF7A7012-0561-4FB0-A0E9-A1E4765F326C}"/>
              </a:ext>
            </a:extLst>
          </p:cNvPr>
          <p:cNvSpPr/>
          <p:nvPr/>
        </p:nvSpPr>
        <p:spPr>
          <a:xfrm>
            <a:off x="1771535" y="2865582"/>
            <a:ext cx="1516612"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err="1">
                <a:solidFill>
                  <a:schemeClr val="tx1">
                    <a:lumMod val="65000"/>
                    <a:lumOff val="35000"/>
                  </a:schemeClr>
                </a:solidFill>
              </a:rPr>
              <a:t>SynthText</a:t>
            </a:r>
            <a:endParaRPr lang="zh-TW" altLang="en-US" dirty="0">
              <a:solidFill>
                <a:schemeClr val="tx1">
                  <a:lumMod val="65000"/>
                  <a:lumOff val="35000"/>
                </a:schemeClr>
              </a:solidFill>
            </a:endParaRPr>
          </a:p>
        </p:txBody>
      </p:sp>
      <p:sp>
        <p:nvSpPr>
          <p:cNvPr id="5" name="矩形 4">
            <a:extLst>
              <a:ext uri="{FF2B5EF4-FFF2-40B4-BE49-F238E27FC236}">
                <a16:creationId xmlns:a16="http://schemas.microsoft.com/office/drawing/2014/main" id="{F528D918-02DC-44A0-8BCD-B70DAC0B0B5F}"/>
              </a:ext>
            </a:extLst>
          </p:cNvPr>
          <p:cNvSpPr/>
          <p:nvPr/>
        </p:nvSpPr>
        <p:spPr>
          <a:xfrm>
            <a:off x="4194235" y="2865582"/>
            <a:ext cx="2033847"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lumMod val="65000"/>
                    <a:lumOff val="35000"/>
                  </a:schemeClr>
                </a:solidFill>
              </a:rPr>
              <a:t>IC13 &amp; IC19</a:t>
            </a:r>
            <a:endParaRPr lang="zh-TW" altLang="en-US" dirty="0">
              <a:solidFill>
                <a:schemeClr val="tx1">
                  <a:lumMod val="65000"/>
                  <a:lumOff val="35000"/>
                </a:schemeClr>
              </a:solidFill>
            </a:endParaRPr>
          </a:p>
        </p:txBody>
      </p:sp>
      <p:sp>
        <p:nvSpPr>
          <p:cNvPr id="6" name="文字方塊 5">
            <a:extLst>
              <a:ext uri="{FF2B5EF4-FFF2-40B4-BE49-F238E27FC236}">
                <a16:creationId xmlns:a16="http://schemas.microsoft.com/office/drawing/2014/main" id="{DBD1A0E6-D036-4E22-9489-A855F41E07EF}"/>
              </a:ext>
            </a:extLst>
          </p:cNvPr>
          <p:cNvSpPr txBox="1"/>
          <p:nvPr/>
        </p:nvSpPr>
        <p:spPr>
          <a:xfrm>
            <a:off x="2003368" y="2486891"/>
            <a:ext cx="1052946" cy="378691"/>
          </a:xfrm>
          <a:prstGeom prst="rect">
            <a:avLst/>
          </a:prstGeom>
          <a:noFill/>
        </p:spPr>
        <p:txBody>
          <a:bodyPr wrap="square" rtlCol="0">
            <a:spAutoFit/>
          </a:bodyPr>
          <a:lstStyle/>
          <a:p>
            <a:r>
              <a:rPr lang="en-US" altLang="zh-TW" b="1" dirty="0">
                <a:solidFill>
                  <a:schemeClr val="tx1">
                    <a:lumMod val="65000"/>
                    <a:lumOff val="35000"/>
                  </a:schemeClr>
                </a:solidFill>
              </a:rPr>
              <a:t>Pretrain</a:t>
            </a:r>
            <a:endParaRPr lang="zh-TW" altLang="en-US" b="1" dirty="0">
              <a:solidFill>
                <a:schemeClr val="tx1">
                  <a:lumMod val="65000"/>
                  <a:lumOff val="35000"/>
                </a:schemeClr>
              </a:solidFill>
            </a:endParaRPr>
          </a:p>
        </p:txBody>
      </p:sp>
      <p:sp>
        <p:nvSpPr>
          <p:cNvPr id="7" name="文字方塊 6">
            <a:extLst>
              <a:ext uri="{FF2B5EF4-FFF2-40B4-BE49-F238E27FC236}">
                <a16:creationId xmlns:a16="http://schemas.microsoft.com/office/drawing/2014/main" id="{C04F4CA7-6F9F-4BC3-AFE9-8A81F587C27C}"/>
              </a:ext>
            </a:extLst>
          </p:cNvPr>
          <p:cNvSpPr txBox="1"/>
          <p:nvPr/>
        </p:nvSpPr>
        <p:spPr>
          <a:xfrm>
            <a:off x="4637349" y="2486891"/>
            <a:ext cx="1147618" cy="369332"/>
          </a:xfrm>
          <a:prstGeom prst="rect">
            <a:avLst/>
          </a:prstGeom>
          <a:noFill/>
        </p:spPr>
        <p:txBody>
          <a:bodyPr wrap="square" rtlCol="0">
            <a:spAutoFit/>
          </a:bodyPr>
          <a:lstStyle/>
          <a:p>
            <a:r>
              <a:rPr lang="en-US" altLang="zh-TW" b="1" dirty="0">
                <a:solidFill>
                  <a:schemeClr val="tx1">
                    <a:lumMod val="65000"/>
                    <a:lumOff val="35000"/>
                  </a:schemeClr>
                </a:solidFill>
              </a:rPr>
              <a:t>Fine-tune</a:t>
            </a:r>
            <a:endParaRPr lang="zh-TW" altLang="en-US" b="1" dirty="0">
              <a:solidFill>
                <a:schemeClr val="tx1">
                  <a:lumMod val="65000"/>
                  <a:lumOff val="35000"/>
                </a:schemeClr>
              </a:solidFill>
            </a:endParaRPr>
          </a:p>
        </p:txBody>
      </p:sp>
      <p:sp>
        <p:nvSpPr>
          <p:cNvPr id="8" name="矩形 7">
            <a:extLst>
              <a:ext uri="{FF2B5EF4-FFF2-40B4-BE49-F238E27FC236}">
                <a16:creationId xmlns:a16="http://schemas.microsoft.com/office/drawing/2014/main" id="{F9757694-E3B4-4EEC-ACCF-E27F8B390C3C}"/>
              </a:ext>
            </a:extLst>
          </p:cNvPr>
          <p:cNvSpPr/>
          <p:nvPr/>
        </p:nvSpPr>
        <p:spPr>
          <a:xfrm>
            <a:off x="1771535" y="4448848"/>
            <a:ext cx="1516612"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err="1">
                <a:solidFill>
                  <a:schemeClr val="tx1">
                    <a:lumMod val="65000"/>
                    <a:lumOff val="35000"/>
                  </a:schemeClr>
                </a:solidFill>
              </a:rPr>
              <a:t>SynthText</a:t>
            </a:r>
            <a:endParaRPr lang="zh-TW" altLang="en-US" dirty="0">
              <a:solidFill>
                <a:schemeClr val="tx1">
                  <a:lumMod val="65000"/>
                  <a:lumOff val="35000"/>
                </a:schemeClr>
              </a:solidFill>
            </a:endParaRPr>
          </a:p>
        </p:txBody>
      </p:sp>
      <p:sp>
        <p:nvSpPr>
          <p:cNvPr id="9" name="文字方塊 8">
            <a:extLst>
              <a:ext uri="{FF2B5EF4-FFF2-40B4-BE49-F238E27FC236}">
                <a16:creationId xmlns:a16="http://schemas.microsoft.com/office/drawing/2014/main" id="{7F90CBAC-81BB-4004-B3A4-2FE6A364C5DA}"/>
              </a:ext>
            </a:extLst>
          </p:cNvPr>
          <p:cNvSpPr txBox="1"/>
          <p:nvPr/>
        </p:nvSpPr>
        <p:spPr>
          <a:xfrm>
            <a:off x="2003368" y="4070157"/>
            <a:ext cx="1052946" cy="378691"/>
          </a:xfrm>
          <a:prstGeom prst="rect">
            <a:avLst/>
          </a:prstGeom>
          <a:noFill/>
        </p:spPr>
        <p:txBody>
          <a:bodyPr wrap="square" rtlCol="0">
            <a:spAutoFit/>
          </a:bodyPr>
          <a:lstStyle/>
          <a:p>
            <a:pPr algn="ctr"/>
            <a:r>
              <a:rPr lang="en-US" altLang="zh-TW" b="1" dirty="0">
                <a:solidFill>
                  <a:schemeClr val="tx1">
                    <a:lumMod val="65000"/>
                    <a:lumOff val="35000"/>
                  </a:schemeClr>
                </a:solidFill>
              </a:rPr>
              <a:t>Pretrain</a:t>
            </a:r>
            <a:endParaRPr lang="zh-TW" altLang="en-US" b="1" dirty="0">
              <a:solidFill>
                <a:schemeClr val="tx1">
                  <a:lumMod val="65000"/>
                  <a:lumOff val="35000"/>
                </a:schemeClr>
              </a:solidFill>
            </a:endParaRPr>
          </a:p>
        </p:txBody>
      </p:sp>
      <p:sp>
        <p:nvSpPr>
          <p:cNvPr id="10" name="矩形 9">
            <a:extLst>
              <a:ext uri="{FF2B5EF4-FFF2-40B4-BE49-F238E27FC236}">
                <a16:creationId xmlns:a16="http://schemas.microsoft.com/office/drawing/2014/main" id="{71EC2F6E-E917-47A2-959B-369D94F5FA98}"/>
              </a:ext>
            </a:extLst>
          </p:cNvPr>
          <p:cNvSpPr/>
          <p:nvPr/>
        </p:nvSpPr>
        <p:spPr>
          <a:xfrm>
            <a:off x="4194235" y="4448848"/>
            <a:ext cx="2033847"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lumMod val="65000"/>
                    <a:lumOff val="35000"/>
                  </a:schemeClr>
                </a:solidFill>
              </a:rPr>
              <a:t>IC13</a:t>
            </a:r>
            <a:endParaRPr lang="zh-TW" altLang="en-US" dirty="0">
              <a:solidFill>
                <a:schemeClr val="tx1">
                  <a:lumMod val="65000"/>
                  <a:lumOff val="35000"/>
                </a:schemeClr>
              </a:solidFill>
            </a:endParaRPr>
          </a:p>
        </p:txBody>
      </p:sp>
      <p:sp>
        <p:nvSpPr>
          <p:cNvPr id="11" name="文字方塊 10">
            <a:extLst>
              <a:ext uri="{FF2B5EF4-FFF2-40B4-BE49-F238E27FC236}">
                <a16:creationId xmlns:a16="http://schemas.microsoft.com/office/drawing/2014/main" id="{016B587F-7D63-481A-9CCE-B6494A748787}"/>
              </a:ext>
            </a:extLst>
          </p:cNvPr>
          <p:cNvSpPr txBox="1"/>
          <p:nvPr/>
        </p:nvSpPr>
        <p:spPr>
          <a:xfrm>
            <a:off x="4637349" y="4070157"/>
            <a:ext cx="1147618" cy="369332"/>
          </a:xfrm>
          <a:prstGeom prst="rect">
            <a:avLst/>
          </a:prstGeom>
          <a:noFill/>
        </p:spPr>
        <p:txBody>
          <a:bodyPr wrap="square" rtlCol="0">
            <a:spAutoFit/>
          </a:bodyPr>
          <a:lstStyle/>
          <a:p>
            <a:pPr algn="ctr"/>
            <a:r>
              <a:rPr lang="en-US" altLang="zh-TW" b="1" dirty="0">
                <a:solidFill>
                  <a:schemeClr val="tx1">
                    <a:lumMod val="65000"/>
                    <a:lumOff val="35000"/>
                  </a:schemeClr>
                </a:solidFill>
              </a:rPr>
              <a:t>Train</a:t>
            </a:r>
            <a:endParaRPr lang="zh-TW" altLang="en-US" b="1" dirty="0">
              <a:solidFill>
                <a:schemeClr val="tx1">
                  <a:lumMod val="65000"/>
                  <a:lumOff val="35000"/>
                </a:schemeClr>
              </a:solidFill>
            </a:endParaRPr>
          </a:p>
        </p:txBody>
      </p:sp>
      <p:sp>
        <p:nvSpPr>
          <p:cNvPr id="12" name="矩形 11">
            <a:extLst>
              <a:ext uri="{FF2B5EF4-FFF2-40B4-BE49-F238E27FC236}">
                <a16:creationId xmlns:a16="http://schemas.microsoft.com/office/drawing/2014/main" id="{B5234B75-FA84-4EB3-88FB-27C4AD2C9F87}"/>
              </a:ext>
            </a:extLst>
          </p:cNvPr>
          <p:cNvSpPr/>
          <p:nvPr/>
        </p:nvSpPr>
        <p:spPr>
          <a:xfrm>
            <a:off x="7134170" y="4439489"/>
            <a:ext cx="2033847"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lumMod val="65000"/>
                    <a:lumOff val="35000"/>
                  </a:schemeClr>
                </a:solidFill>
              </a:rPr>
              <a:t>IC15</a:t>
            </a:r>
            <a:endParaRPr lang="zh-TW" altLang="en-US" dirty="0">
              <a:solidFill>
                <a:schemeClr val="tx1">
                  <a:lumMod val="65000"/>
                  <a:lumOff val="35000"/>
                </a:schemeClr>
              </a:solidFill>
            </a:endParaRPr>
          </a:p>
        </p:txBody>
      </p:sp>
      <p:sp>
        <p:nvSpPr>
          <p:cNvPr id="13" name="文字方塊 12">
            <a:extLst>
              <a:ext uri="{FF2B5EF4-FFF2-40B4-BE49-F238E27FC236}">
                <a16:creationId xmlns:a16="http://schemas.microsoft.com/office/drawing/2014/main" id="{6F4071F4-9475-4E81-8CBA-91D465019BBE}"/>
              </a:ext>
            </a:extLst>
          </p:cNvPr>
          <p:cNvSpPr txBox="1"/>
          <p:nvPr/>
        </p:nvSpPr>
        <p:spPr>
          <a:xfrm>
            <a:off x="7577284" y="4060798"/>
            <a:ext cx="1147618" cy="369332"/>
          </a:xfrm>
          <a:prstGeom prst="rect">
            <a:avLst/>
          </a:prstGeom>
          <a:noFill/>
        </p:spPr>
        <p:txBody>
          <a:bodyPr wrap="square" rtlCol="0">
            <a:spAutoFit/>
          </a:bodyPr>
          <a:lstStyle/>
          <a:p>
            <a:pPr algn="ctr"/>
            <a:r>
              <a:rPr lang="en-US" altLang="zh-TW" b="1" dirty="0">
                <a:solidFill>
                  <a:schemeClr val="tx1">
                    <a:lumMod val="65000"/>
                    <a:lumOff val="35000"/>
                  </a:schemeClr>
                </a:solidFill>
              </a:rPr>
              <a:t>Fine-tune</a:t>
            </a:r>
            <a:endParaRPr lang="zh-TW" altLang="en-US" b="1" dirty="0">
              <a:solidFill>
                <a:schemeClr val="tx1">
                  <a:lumMod val="65000"/>
                  <a:lumOff val="35000"/>
                </a:schemeClr>
              </a:solidFill>
            </a:endParaRPr>
          </a:p>
        </p:txBody>
      </p:sp>
      <p:sp>
        <p:nvSpPr>
          <p:cNvPr id="14" name="箭號: 向右 13">
            <a:extLst>
              <a:ext uri="{FF2B5EF4-FFF2-40B4-BE49-F238E27FC236}">
                <a16:creationId xmlns:a16="http://schemas.microsoft.com/office/drawing/2014/main" id="{3A80A3C6-DF8C-4C60-9968-90D71424E00E}"/>
              </a:ext>
            </a:extLst>
          </p:cNvPr>
          <p:cNvSpPr/>
          <p:nvPr/>
        </p:nvSpPr>
        <p:spPr>
          <a:xfrm>
            <a:off x="3472873" y="3066473"/>
            <a:ext cx="563418" cy="1477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箭號: 向右 14">
            <a:extLst>
              <a:ext uri="{FF2B5EF4-FFF2-40B4-BE49-F238E27FC236}">
                <a16:creationId xmlns:a16="http://schemas.microsoft.com/office/drawing/2014/main" id="{1C358A27-8BAF-4B8D-8764-AA6860E1C7D5}"/>
              </a:ext>
            </a:extLst>
          </p:cNvPr>
          <p:cNvSpPr/>
          <p:nvPr/>
        </p:nvSpPr>
        <p:spPr>
          <a:xfrm>
            <a:off x="6399417" y="4670521"/>
            <a:ext cx="563418" cy="1477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箭號: 向右 15">
            <a:extLst>
              <a:ext uri="{FF2B5EF4-FFF2-40B4-BE49-F238E27FC236}">
                <a16:creationId xmlns:a16="http://schemas.microsoft.com/office/drawing/2014/main" id="{43E4C34E-31B8-447B-8D9F-94807B08364E}"/>
              </a:ext>
            </a:extLst>
          </p:cNvPr>
          <p:cNvSpPr/>
          <p:nvPr/>
        </p:nvSpPr>
        <p:spPr>
          <a:xfrm>
            <a:off x="3459482" y="4672060"/>
            <a:ext cx="563418" cy="1477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文字方塊 16">
            <a:extLst>
              <a:ext uri="{FF2B5EF4-FFF2-40B4-BE49-F238E27FC236}">
                <a16:creationId xmlns:a16="http://schemas.microsoft.com/office/drawing/2014/main" id="{7C8F3861-0283-417A-B408-28296F4DDC59}"/>
              </a:ext>
            </a:extLst>
          </p:cNvPr>
          <p:cNvSpPr txBox="1"/>
          <p:nvPr/>
        </p:nvSpPr>
        <p:spPr>
          <a:xfrm>
            <a:off x="6408884" y="2962625"/>
            <a:ext cx="2336800" cy="369332"/>
          </a:xfrm>
          <a:prstGeom prst="rect">
            <a:avLst/>
          </a:prstGeom>
          <a:noFill/>
        </p:spPr>
        <p:txBody>
          <a:bodyPr wrap="square" rtlCol="0">
            <a:spAutoFit/>
          </a:bodyPr>
          <a:lstStyle/>
          <a:p>
            <a:r>
              <a:rPr lang="en-US" altLang="zh-TW" b="1" dirty="0">
                <a:solidFill>
                  <a:schemeClr val="tx1">
                    <a:lumMod val="65000"/>
                    <a:lumOff val="35000"/>
                  </a:schemeClr>
                </a:solidFill>
              </a:rPr>
              <a:t>(Resize: 1280)</a:t>
            </a:r>
            <a:endParaRPr lang="zh-TW" altLang="en-US" b="1" dirty="0">
              <a:solidFill>
                <a:schemeClr val="tx1">
                  <a:lumMod val="65000"/>
                  <a:lumOff val="35000"/>
                </a:schemeClr>
              </a:solidFill>
            </a:endParaRPr>
          </a:p>
        </p:txBody>
      </p:sp>
      <p:sp>
        <p:nvSpPr>
          <p:cNvPr id="18" name="文字方塊 17">
            <a:extLst>
              <a:ext uri="{FF2B5EF4-FFF2-40B4-BE49-F238E27FC236}">
                <a16:creationId xmlns:a16="http://schemas.microsoft.com/office/drawing/2014/main" id="{710ECADD-4C6F-41C4-8C97-A8E9F1BC795D}"/>
              </a:ext>
            </a:extLst>
          </p:cNvPr>
          <p:cNvSpPr txBox="1"/>
          <p:nvPr/>
        </p:nvSpPr>
        <p:spPr>
          <a:xfrm>
            <a:off x="9339352" y="4545891"/>
            <a:ext cx="2336800" cy="369332"/>
          </a:xfrm>
          <a:prstGeom prst="rect">
            <a:avLst/>
          </a:prstGeom>
          <a:noFill/>
        </p:spPr>
        <p:txBody>
          <a:bodyPr wrap="square" rtlCol="0">
            <a:spAutoFit/>
          </a:bodyPr>
          <a:lstStyle/>
          <a:p>
            <a:r>
              <a:rPr lang="en-US" altLang="zh-TW" b="1" dirty="0">
                <a:solidFill>
                  <a:schemeClr val="tx1">
                    <a:lumMod val="65000"/>
                    <a:lumOff val="35000"/>
                  </a:schemeClr>
                </a:solidFill>
              </a:rPr>
              <a:t>(Resize: 2560 * 1440)</a:t>
            </a:r>
            <a:endParaRPr lang="zh-TW" altLang="en-US" b="1" dirty="0">
              <a:solidFill>
                <a:schemeClr val="tx1">
                  <a:lumMod val="65000"/>
                  <a:lumOff val="35000"/>
                </a:schemeClr>
              </a:solidFill>
            </a:endParaRPr>
          </a:p>
        </p:txBody>
      </p:sp>
    </p:spTree>
    <p:extLst>
      <p:ext uri="{BB962C8B-B14F-4D97-AF65-F5344CB8AC3E}">
        <p14:creationId xmlns:p14="http://schemas.microsoft.com/office/powerpoint/2010/main" val="1809920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647AD3B-0DC9-44A4-87A2-C4341ADE833A}"/>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83C362CC-530F-48F9-BC17-742BD5071546}"/>
              </a:ext>
            </a:extLst>
          </p:cNvPr>
          <p:cNvSpPr>
            <a:spLocks noGrp="1"/>
          </p:cNvSpPr>
          <p:nvPr>
            <p:ph idx="1"/>
          </p:nvPr>
        </p:nvSpPr>
        <p:spPr/>
        <p:txBody>
          <a:bodyPr/>
          <a:lstStyle/>
          <a:p>
            <a:pPr>
              <a:buFont typeface="Wingdings" panose="05000000000000000000" pitchFamily="2" charset="2"/>
              <a:buChar char="l"/>
            </a:pPr>
            <a:r>
              <a:rPr lang="en-US" altLang="zh-TW" dirty="0"/>
              <a:t>To spot curved texts in an image, a classic method is to cascade existing detection and recognition models to manage text instances on each side.</a:t>
            </a:r>
          </a:p>
          <a:p>
            <a:pPr>
              <a:buFont typeface="Wingdings" panose="05000000000000000000" pitchFamily="2" charset="2"/>
              <a:buChar char="l"/>
            </a:pPr>
            <a:endParaRPr lang="en-US" altLang="zh-TW" dirty="0"/>
          </a:p>
          <a:p>
            <a:pPr>
              <a:buFont typeface="Wingdings" panose="05000000000000000000" pitchFamily="2" charset="2"/>
              <a:buChar char="l"/>
            </a:pPr>
            <a:r>
              <a:rPr lang="en-US" altLang="zh-TW" dirty="0"/>
              <a:t>As deep learning advanced, researches have been made to combine detectors and recognizers into a jointly trainable end-to-end network [14,29].</a:t>
            </a:r>
          </a:p>
          <a:p>
            <a:pPr lvl="1">
              <a:buFont typeface="Wingdings" panose="05000000000000000000" pitchFamily="2" charset="2"/>
              <a:buChar char="l"/>
            </a:pPr>
            <a:r>
              <a:rPr lang="en-US" altLang="zh-TW" dirty="0"/>
              <a:t> The uniﬁed model provides eﬃciency in the size and speed of the model.</a:t>
            </a:r>
          </a:p>
          <a:p>
            <a:pPr lvl="1">
              <a:buFont typeface="Wingdings" panose="05000000000000000000" pitchFamily="2" charset="2"/>
              <a:buChar char="l"/>
            </a:pPr>
            <a:r>
              <a:rPr lang="en-US" altLang="zh-TW" dirty="0"/>
              <a:t> It can help the model to learn a shared feature that pulls up the overall performance.</a:t>
            </a:r>
            <a:endParaRPr lang="zh-TW" altLang="en-US" dirty="0"/>
          </a:p>
        </p:txBody>
      </p:sp>
      <p:sp>
        <p:nvSpPr>
          <p:cNvPr id="4" name="文字方塊 3">
            <a:extLst>
              <a:ext uri="{FF2B5EF4-FFF2-40B4-BE49-F238E27FC236}">
                <a16:creationId xmlns:a16="http://schemas.microsoft.com/office/drawing/2014/main" id="{E5225BFF-C095-4BCD-92AE-0D6D85C03E7C}"/>
              </a:ext>
            </a:extLst>
          </p:cNvPr>
          <p:cNvSpPr txBox="1"/>
          <p:nvPr/>
        </p:nvSpPr>
        <p:spPr>
          <a:xfrm>
            <a:off x="1097279" y="6396335"/>
            <a:ext cx="9884756" cy="461665"/>
          </a:xfrm>
          <a:prstGeom prst="rect">
            <a:avLst/>
          </a:prstGeom>
          <a:noFill/>
        </p:spPr>
        <p:txBody>
          <a:bodyPr wrap="square" rtlCol="0">
            <a:spAutoFit/>
          </a:bodyPr>
          <a:lstStyle/>
          <a:p>
            <a:r>
              <a:rPr lang="en-US" altLang="zh-TW" sz="1200" dirty="0"/>
              <a:t>[14] He, T., Tian, Z., Huang, W., Shen, C., </a:t>
            </a:r>
            <a:r>
              <a:rPr lang="en-US" altLang="zh-TW" sz="1200" dirty="0" err="1"/>
              <a:t>Qiao</a:t>
            </a:r>
            <a:r>
              <a:rPr lang="en-US" altLang="zh-TW" sz="1200" dirty="0"/>
              <a:t>, Y., Sun, C.: An end-to-end </a:t>
            </a:r>
            <a:r>
              <a:rPr lang="en-US" altLang="zh-TW" sz="1200" dirty="0" err="1"/>
              <a:t>textspotter</a:t>
            </a:r>
            <a:r>
              <a:rPr lang="en-US" altLang="zh-TW" sz="1200" dirty="0"/>
              <a:t> with explicit alignment and attention. In: CVPR, pp. 5020–5029 (2018)</a:t>
            </a:r>
          </a:p>
          <a:p>
            <a:r>
              <a:rPr lang="en-US" altLang="zh-TW" sz="1200" dirty="0"/>
              <a:t>[29] Liu, X., Liang, D., Yan, S., Chen, D., </a:t>
            </a:r>
            <a:r>
              <a:rPr lang="en-US" altLang="zh-TW" sz="1200" dirty="0" err="1"/>
              <a:t>Qiao</a:t>
            </a:r>
            <a:r>
              <a:rPr lang="en-US" altLang="zh-TW" sz="1200" dirty="0"/>
              <a:t>, Y., Yan, J.: FOTS: fast oriented text spotting with a uniﬁed network. In: CVPR, pp. 5676–5685 (2018)</a:t>
            </a:r>
            <a:endParaRPr lang="zh-TW" altLang="en-US" sz="1200" dirty="0"/>
          </a:p>
        </p:txBody>
      </p:sp>
      <p:pic>
        <p:nvPicPr>
          <p:cNvPr id="5" name="圖片 4">
            <a:extLst>
              <a:ext uri="{FF2B5EF4-FFF2-40B4-BE49-F238E27FC236}">
                <a16:creationId xmlns:a16="http://schemas.microsoft.com/office/drawing/2014/main" id="{5A9B58AA-5DD4-4138-90A0-CC9D60C60186}"/>
              </a:ext>
            </a:extLst>
          </p:cNvPr>
          <p:cNvPicPr>
            <a:picLocks noChangeAspect="1"/>
          </p:cNvPicPr>
          <p:nvPr/>
        </p:nvPicPr>
        <p:blipFill>
          <a:blip r:embed="rId2"/>
          <a:stretch>
            <a:fillRect/>
          </a:stretch>
        </p:blipFill>
        <p:spPr>
          <a:xfrm>
            <a:off x="2857353" y="4263351"/>
            <a:ext cx="6477293" cy="2048939"/>
          </a:xfrm>
          <a:prstGeom prst="rect">
            <a:avLst/>
          </a:prstGeom>
        </p:spPr>
      </p:pic>
    </p:spTree>
    <p:extLst>
      <p:ext uri="{BB962C8B-B14F-4D97-AF65-F5344CB8AC3E}">
        <p14:creationId xmlns:p14="http://schemas.microsoft.com/office/powerpoint/2010/main" val="2387722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B953953-3940-4A0B-A66A-192AE82EAF02}"/>
              </a:ext>
            </a:extLst>
          </p:cNvPr>
          <p:cNvSpPr>
            <a:spLocks noGrp="1"/>
          </p:cNvSpPr>
          <p:nvPr>
            <p:ph type="title"/>
          </p:nvPr>
        </p:nvSpPr>
        <p:spPr/>
        <p:txBody>
          <a:bodyPr/>
          <a:lstStyle/>
          <a:p>
            <a:r>
              <a:rPr lang="en-US" altLang="zh-TW" dirty="0"/>
              <a:t>Experimental Result</a:t>
            </a:r>
            <a:endParaRPr lang="zh-TW" altLang="en-US" dirty="0"/>
          </a:p>
        </p:txBody>
      </p:sp>
      <p:sp>
        <p:nvSpPr>
          <p:cNvPr id="3" name="內容版面配置區 2">
            <a:extLst>
              <a:ext uri="{FF2B5EF4-FFF2-40B4-BE49-F238E27FC236}">
                <a16:creationId xmlns:a16="http://schemas.microsoft.com/office/drawing/2014/main" id="{97164C8F-28E9-4291-A1AC-358F3067A678}"/>
              </a:ext>
            </a:extLst>
          </p:cNvPr>
          <p:cNvSpPr>
            <a:spLocks noGrp="1"/>
          </p:cNvSpPr>
          <p:nvPr>
            <p:ph idx="1"/>
          </p:nvPr>
        </p:nvSpPr>
        <p:spPr/>
        <p:txBody>
          <a:bodyPr/>
          <a:lstStyle/>
          <a:p>
            <a:pPr>
              <a:buFont typeface="Wingdings" panose="05000000000000000000" pitchFamily="2" charset="2"/>
              <a:buChar char="l"/>
            </a:pPr>
            <a:r>
              <a:rPr lang="en-US" altLang="zh-TW" b="1" dirty="0"/>
              <a:t>Horizontal Datasets (IC13, IC15) –</a:t>
            </a:r>
          </a:p>
          <a:p>
            <a:pPr>
              <a:buFont typeface="Wingdings" panose="05000000000000000000" pitchFamily="2" charset="2"/>
              <a:buChar char="l"/>
            </a:pPr>
            <a:endParaRPr lang="zh-TW" altLang="en-US" dirty="0"/>
          </a:p>
        </p:txBody>
      </p:sp>
      <p:pic>
        <p:nvPicPr>
          <p:cNvPr id="19" name="圖片 18">
            <a:extLst>
              <a:ext uri="{FF2B5EF4-FFF2-40B4-BE49-F238E27FC236}">
                <a16:creationId xmlns:a16="http://schemas.microsoft.com/office/drawing/2014/main" id="{6EB33A15-39F5-4909-BBC6-3107F0A7A9EF}"/>
              </a:ext>
            </a:extLst>
          </p:cNvPr>
          <p:cNvPicPr>
            <a:picLocks noChangeAspect="1"/>
          </p:cNvPicPr>
          <p:nvPr/>
        </p:nvPicPr>
        <p:blipFill>
          <a:blip r:embed="rId2"/>
          <a:stretch>
            <a:fillRect/>
          </a:stretch>
        </p:blipFill>
        <p:spPr>
          <a:xfrm>
            <a:off x="2787938" y="2196465"/>
            <a:ext cx="6616123" cy="4038592"/>
          </a:xfrm>
          <a:prstGeom prst="rect">
            <a:avLst/>
          </a:prstGeom>
        </p:spPr>
      </p:pic>
    </p:spTree>
    <p:extLst>
      <p:ext uri="{BB962C8B-B14F-4D97-AF65-F5344CB8AC3E}">
        <p14:creationId xmlns:p14="http://schemas.microsoft.com/office/powerpoint/2010/main" val="14112616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B953953-3940-4A0B-A66A-192AE82EAF02}"/>
              </a:ext>
            </a:extLst>
          </p:cNvPr>
          <p:cNvSpPr>
            <a:spLocks noGrp="1"/>
          </p:cNvSpPr>
          <p:nvPr>
            <p:ph type="title"/>
          </p:nvPr>
        </p:nvSpPr>
        <p:spPr/>
        <p:txBody>
          <a:bodyPr/>
          <a:lstStyle/>
          <a:p>
            <a:r>
              <a:rPr lang="en-US" altLang="zh-TW" dirty="0"/>
              <a:t>Experimental Result</a:t>
            </a:r>
            <a:endParaRPr lang="zh-TW" altLang="en-US" dirty="0"/>
          </a:p>
        </p:txBody>
      </p:sp>
      <p:sp>
        <p:nvSpPr>
          <p:cNvPr id="3" name="內容版面配置區 2">
            <a:extLst>
              <a:ext uri="{FF2B5EF4-FFF2-40B4-BE49-F238E27FC236}">
                <a16:creationId xmlns:a16="http://schemas.microsoft.com/office/drawing/2014/main" id="{97164C8F-28E9-4291-A1AC-358F3067A678}"/>
              </a:ext>
            </a:extLst>
          </p:cNvPr>
          <p:cNvSpPr>
            <a:spLocks noGrp="1"/>
          </p:cNvSpPr>
          <p:nvPr>
            <p:ph idx="1"/>
          </p:nvPr>
        </p:nvSpPr>
        <p:spPr>
          <a:xfrm>
            <a:off x="1097280" y="1845733"/>
            <a:ext cx="10058400" cy="4388811"/>
          </a:xfrm>
        </p:spPr>
        <p:txBody>
          <a:bodyPr>
            <a:normAutofit/>
          </a:bodyPr>
          <a:lstStyle/>
          <a:p>
            <a:pPr marL="0" indent="0">
              <a:buNone/>
            </a:pPr>
            <a:r>
              <a:rPr lang="en-US" altLang="zh-TW" sz="1200" dirty="0"/>
              <a:t>[3] </a:t>
            </a:r>
            <a:r>
              <a:rPr lang="en-US" altLang="zh-TW" sz="1200" dirty="0" err="1"/>
              <a:t>Busta</a:t>
            </a:r>
            <a:r>
              <a:rPr lang="en-US" altLang="zh-TW" sz="1200" dirty="0"/>
              <a:t>, M., Neumann, L., </a:t>
            </a:r>
            <a:r>
              <a:rPr lang="en-US" altLang="zh-TW" sz="1200" dirty="0" err="1"/>
              <a:t>Matas</a:t>
            </a:r>
            <a:r>
              <a:rPr lang="en-US" altLang="zh-TW" sz="1200" dirty="0"/>
              <a:t>, J.: Deep </a:t>
            </a:r>
            <a:r>
              <a:rPr lang="en-US" altLang="zh-TW" sz="1200" dirty="0" err="1"/>
              <a:t>TextSpotter</a:t>
            </a:r>
            <a:r>
              <a:rPr lang="en-US" altLang="zh-TW" sz="1200" dirty="0"/>
              <a:t>: an end-to-end trainable scene text localization and recognition framework. In: Proceedings of the IEEE International Conference on Computer Vision, pp. 2204–2212 (2017)</a:t>
            </a:r>
          </a:p>
          <a:p>
            <a:pPr marL="0" indent="0">
              <a:buNone/>
            </a:pPr>
            <a:r>
              <a:rPr lang="en-US" altLang="zh-TW" sz="1200" dirty="0"/>
              <a:t>[24] Liao, M., Shi, B., Bai, X.: </a:t>
            </a:r>
            <a:r>
              <a:rPr lang="en-US" altLang="zh-TW" sz="1200" dirty="0" err="1"/>
              <a:t>TextBoxes</a:t>
            </a:r>
            <a:r>
              <a:rPr lang="en-US" altLang="zh-TW" sz="1200" dirty="0"/>
              <a:t>++: a single-shot oriented scene text detector. IEEE Trans. Image Process. 27(8), 3676–3690 (2018)</a:t>
            </a:r>
          </a:p>
          <a:p>
            <a:pPr marL="0" indent="0">
              <a:buNone/>
            </a:pPr>
            <a:r>
              <a:rPr lang="en-US" altLang="zh-TW" sz="1200" dirty="0"/>
              <a:t>[42] Sun, Y., Zhang, C., Huang, Z., Liu, J., Han, J., Ding, E.: </a:t>
            </a:r>
            <a:r>
              <a:rPr lang="en-US" altLang="zh-TW" sz="1200" dirty="0" err="1"/>
              <a:t>TextNet</a:t>
            </a:r>
            <a:r>
              <a:rPr lang="en-US" altLang="zh-TW" sz="1200" dirty="0"/>
              <a:t>: irregular text reading from images with an end-to-end trainable network. In: Jawahar, C.V., Li, H., Mori, G., Schindler, K. (eds.) ACCV 2018. LNCS, vol. 11363, pp. 83–99. Springer, Cham (2019). https://doi.org/10.1007/978-3-030-20893-6 6</a:t>
            </a:r>
          </a:p>
          <a:p>
            <a:pPr marL="0" indent="0">
              <a:buNone/>
            </a:pPr>
            <a:r>
              <a:rPr lang="en-US" altLang="zh-TW" sz="1200" dirty="0"/>
              <a:t>[14] He, T., Tian, Z., Huang, W., Shen, C., </a:t>
            </a:r>
            <a:r>
              <a:rPr lang="en-US" altLang="zh-TW" sz="1200" dirty="0" err="1"/>
              <a:t>Qiao</a:t>
            </a:r>
            <a:r>
              <a:rPr lang="en-US" altLang="zh-TW" sz="1200" dirty="0"/>
              <a:t>, Y., Sun, C.: An end-to-end text spotter with explicit alignment and attention. In: CVPR, pp. 5020–5029 (2018)</a:t>
            </a:r>
          </a:p>
          <a:p>
            <a:pPr marL="0" indent="0">
              <a:buNone/>
            </a:pPr>
            <a:r>
              <a:rPr lang="en-US" altLang="zh-TW" sz="1200" dirty="0"/>
              <a:t>[10] Feng, W., He, W., Yin, F., Zhang, X.Y., Liu, C.L.: </a:t>
            </a:r>
            <a:r>
              <a:rPr lang="en-US" altLang="zh-TW" sz="1200" dirty="0" err="1"/>
              <a:t>TextDragon</a:t>
            </a:r>
            <a:r>
              <a:rPr lang="en-US" altLang="zh-TW" sz="1200" dirty="0"/>
              <a:t>: an end-to-end framework for arbitrary shaped text spotting. In: Proceedings of the IEEE International Conference on Computer Vision, pp. 9076–9085 (2019)</a:t>
            </a:r>
          </a:p>
          <a:p>
            <a:pPr marL="0" indent="0">
              <a:buNone/>
            </a:pPr>
            <a:r>
              <a:rPr lang="en-US" altLang="zh-TW" sz="1200" dirty="0"/>
              <a:t>[29] Liu, X., Liang, D., Yan, S., Chen, D., </a:t>
            </a:r>
            <a:r>
              <a:rPr lang="en-US" altLang="zh-TW" sz="1200" dirty="0" err="1"/>
              <a:t>Qiao</a:t>
            </a:r>
            <a:r>
              <a:rPr lang="en-US" altLang="zh-TW" sz="1200" dirty="0"/>
              <a:t>, Y., Yan, J.: FOTS: fast oriented text spotting with a uniﬁed network. In: CVPR, pp. 5676–5685 (2018)</a:t>
            </a:r>
          </a:p>
          <a:p>
            <a:pPr marL="0" indent="0">
              <a:buNone/>
            </a:pPr>
            <a:r>
              <a:rPr lang="en-US" altLang="zh-TW" sz="1200" dirty="0"/>
              <a:t>[22] Li, H., Wang, P., Shen, C.: Towards end-to-end text spotting in natural scenes. </a:t>
            </a:r>
            <a:r>
              <a:rPr lang="en-US" altLang="zh-TW" sz="1200" dirty="0" err="1"/>
              <a:t>arXiv</a:t>
            </a:r>
            <a:r>
              <a:rPr lang="en-US" altLang="zh-TW" sz="1200" dirty="0"/>
              <a:t> preprint arXiv:1906.06013 (2019)</a:t>
            </a:r>
          </a:p>
          <a:p>
            <a:pPr marL="0" indent="0">
              <a:buNone/>
            </a:pPr>
            <a:r>
              <a:rPr lang="en-US" altLang="zh-TW" sz="1200" dirty="0"/>
              <a:t>[34] Qin, S., </a:t>
            </a:r>
            <a:r>
              <a:rPr lang="en-US" altLang="zh-TW" sz="1200" dirty="0" err="1"/>
              <a:t>Bissacco</a:t>
            </a:r>
            <a:r>
              <a:rPr lang="en-US" altLang="zh-TW" sz="1200" dirty="0"/>
              <a:t>, A., </a:t>
            </a:r>
            <a:r>
              <a:rPr lang="en-US" altLang="zh-TW" sz="1200" dirty="0" err="1"/>
              <a:t>Raptis</a:t>
            </a:r>
            <a:r>
              <a:rPr lang="en-US" altLang="zh-TW" sz="1200" dirty="0"/>
              <a:t>, M., </a:t>
            </a:r>
            <a:r>
              <a:rPr lang="en-US" altLang="zh-TW" sz="1200" dirty="0" err="1"/>
              <a:t>Fujii</a:t>
            </a:r>
            <a:r>
              <a:rPr lang="en-US" altLang="zh-TW" sz="1200" dirty="0"/>
              <a:t>, Y., Xiao, Y.: Towards unconstrained end-to-end text spotting. In: Proceedings of the IEEE International Conference on Computer Vision, pp. 4704–4714 (2019)</a:t>
            </a:r>
          </a:p>
          <a:p>
            <a:pPr marL="0" indent="0">
              <a:buNone/>
            </a:pPr>
            <a:r>
              <a:rPr lang="en-US" altLang="zh-TW" sz="1200" dirty="0"/>
              <a:t>[44] Xing, L., Tian, Z., Huang, W., Scott, M.R.: Convolutional character networks. In: Proceedings of the IEEE International Conference on Computer Vision, pp. 9126–9136 (2019)</a:t>
            </a:r>
          </a:p>
          <a:p>
            <a:pPr marL="0" indent="0">
              <a:buNone/>
            </a:pPr>
            <a:r>
              <a:rPr lang="en-US" altLang="zh-TW" sz="1200" dirty="0"/>
              <a:t>[23] Liao, M., </a:t>
            </a:r>
            <a:r>
              <a:rPr lang="en-US" altLang="zh-TW" sz="1200" dirty="0" err="1"/>
              <a:t>Lyu</a:t>
            </a:r>
            <a:r>
              <a:rPr lang="en-US" altLang="zh-TW" sz="1200" dirty="0"/>
              <a:t>, P., He, M., Yao, C., Wu, W., Bai, X.: Mask </a:t>
            </a:r>
            <a:r>
              <a:rPr lang="en-US" altLang="zh-TW" sz="1200" dirty="0" err="1"/>
              <a:t>TextSpotter</a:t>
            </a:r>
            <a:r>
              <a:rPr lang="en-US" altLang="zh-TW" sz="1200" dirty="0"/>
              <a:t>: an end-to-end trainable neural network for spotting text with arbitrary shapes. IEEE Trans. Pattern Anal. Mach. </a:t>
            </a:r>
            <a:r>
              <a:rPr lang="en-US" altLang="zh-TW" sz="1200" dirty="0" err="1"/>
              <a:t>Intell</a:t>
            </a:r>
            <a:r>
              <a:rPr lang="en-US" altLang="zh-TW" sz="1200" dirty="0"/>
              <a:t>. (2019)</a:t>
            </a:r>
          </a:p>
          <a:p>
            <a:pPr>
              <a:buFont typeface="Wingdings" panose="05000000000000000000" pitchFamily="2" charset="2"/>
              <a:buChar char="l"/>
            </a:pPr>
            <a:endParaRPr lang="zh-TW" altLang="en-US" sz="1200" dirty="0"/>
          </a:p>
        </p:txBody>
      </p:sp>
    </p:spTree>
    <p:extLst>
      <p:ext uri="{BB962C8B-B14F-4D97-AF65-F5344CB8AC3E}">
        <p14:creationId xmlns:p14="http://schemas.microsoft.com/office/powerpoint/2010/main" val="17467612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B953953-3940-4A0B-A66A-192AE82EAF02}"/>
              </a:ext>
            </a:extLst>
          </p:cNvPr>
          <p:cNvSpPr>
            <a:spLocks noGrp="1"/>
          </p:cNvSpPr>
          <p:nvPr>
            <p:ph type="title"/>
          </p:nvPr>
        </p:nvSpPr>
        <p:spPr/>
        <p:txBody>
          <a:bodyPr/>
          <a:lstStyle/>
          <a:p>
            <a:r>
              <a:rPr lang="en-US" altLang="zh-TW" dirty="0"/>
              <a:t>Experimental Result</a:t>
            </a:r>
            <a:endParaRPr lang="zh-TW" altLang="en-US" dirty="0"/>
          </a:p>
        </p:txBody>
      </p:sp>
      <p:sp>
        <p:nvSpPr>
          <p:cNvPr id="3" name="內容版面配置區 2">
            <a:extLst>
              <a:ext uri="{FF2B5EF4-FFF2-40B4-BE49-F238E27FC236}">
                <a16:creationId xmlns:a16="http://schemas.microsoft.com/office/drawing/2014/main" id="{97164C8F-28E9-4291-A1AC-358F3067A678}"/>
              </a:ext>
            </a:extLst>
          </p:cNvPr>
          <p:cNvSpPr>
            <a:spLocks noGrp="1"/>
          </p:cNvSpPr>
          <p:nvPr>
            <p:ph idx="1"/>
          </p:nvPr>
        </p:nvSpPr>
        <p:spPr/>
        <p:txBody>
          <a:bodyPr/>
          <a:lstStyle/>
          <a:p>
            <a:pPr>
              <a:buFont typeface="Wingdings" panose="05000000000000000000" pitchFamily="2" charset="2"/>
              <a:buChar char="l"/>
            </a:pPr>
            <a:r>
              <a:rPr lang="en-US" altLang="zh-TW" b="1" dirty="0"/>
              <a:t>Horizontal Datasets (IC13, IC15) –</a:t>
            </a:r>
          </a:p>
          <a:p>
            <a:pPr lvl="1">
              <a:buFont typeface="Wingdings" panose="05000000000000000000" pitchFamily="2" charset="2"/>
              <a:buChar char="l"/>
            </a:pPr>
            <a:r>
              <a:rPr lang="en-US" altLang="zh-TW" dirty="0"/>
              <a:t>We get slightly low detection scores on IC15 dataset and also observe low performance in strongly-contextualization results. The relatively low detection performance is obtained mainly due to the granularity(</a:t>
            </a:r>
            <a:r>
              <a:rPr lang="zh-TW" altLang="en-US" dirty="0"/>
              <a:t>粒度</a:t>
            </a:r>
            <a:r>
              <a:rPr lang="en-US" altLang="zh-TW" dirty="0"/>
              <a:t>) diﬀerence, and will be discussed further in the later section. </a:t>
            </a:r>
          </a:p>
          <a:p>
            <a:pPr marL="201168" lvl="1" indent="0">
              <a:buNone/>
            </a:pPr>
            <a:endParaRPr lang="en-US" altLang="zh-TW" dirty="0"/>
          </a:p>
          <a:p>
            <a:pPr>
              <a:buFont typeface="Wingdings" panose="05000000000000000000" pitchFamily="2" charset="2"/>
              <a:buChar char="l"/>
            </a:pPr>
            <a:endParaRPr lang="en-US" altLang="zh-TW" b="1" dirty="0"/>
          </a:p>
          <a:p>
            <a:pPr>
              <a:buFont typeface="Wingdings" panose="05000000000000000000" pitchFamily="2" charset="2"/>
              <a:buChar char="l"/>
            </a:pPr>
            <a:endParaRPr lang="zh-TW" altLang="en-US" dirty="0"/>
          </a:p>
        </p:txBody>
      </p:sp>
    </p:spTree>
    <p:extLst>
      <p:ext uri="{BB962C8B-B14F-4D97-AF65-F5344CB8AC3E}">
        <p14:creationId xmlns:p14="http://schemas.microsoft.com/office/powerpoint/2010/main" val="25283551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B953953-3940-4A0B-A66A-192AE82EAF02}"/>
              </a:ext>
            </a:extLst>
          </p:cNvPr>
          <p:cNvSpPr>
            <a:spLocks noGrp="1"/>
          </p:cNvSpPr>
          <p:nvPr>
            <p:ph type="title"/>
          </p:nvPr>
        </p:nvSpPr>
        <p:spPr/>
        <p:txBody>
          <a:bodyPr/>
          <a:lstStyle/>
          <a:p>
            <a:r>
              <a:rPr lang="en-US" altLang="zh-TW" dirty="0"/>
              <a:t>Experimental Result</a:t>
            </a:r>
            <a:endParaRPr lang="zh-TW" altLang="en-US" dirty="0"/>
          </a:p>
        </p:txBody>
      </p:sp>
      <p:sp>
        <p:nvSpPr>
          <p:cNvPr id="3" name="內容版面配置區 2">
            <a:extLst>
              <a:ext uri="{FF2B5EF4-FFF2-40B4-BE49-F238E27FC236}">
                <a16:creationId xmlns:a16="http://schemas.microsoft.com/office/drawing/2014/main" id="{97164C8F-28E9-4291-A1AC-358F3067A678}"/>
              </a:ext>
            </a:extLst>
          </p:cNvPr>
          <p:cNvSpPr>
            <a:spLocks noGrp="1"/>
          </p:cNvSpPr>
          <p:nvPr>
            <p:ph idx="1"/>
          </p:nvPr>
        </p:nvSpPr>
        <p:spPr/>
        <p:txBody>
          <a:bodyPr/>
          <a:lstStyle/>
          <a:p>
            <a:pPr>
              <a:buFont typeface="Wingdings" panose="05000000000000000000" pitchFamily="2" charset="2"/>
              <a:buChar char="l"/>
            </a:pPr>
            <a:r>
              <a:rPr lang="en-US" altLang="zh-TW" b="1" dirty="0"/>
              <a:t>Curved Datasets (</a:t>
            </a:r>
            <a:r>
              <a:rPr lang="en-US" altLang="zh-TW" b="1" dirty="0" err="1"/>
              <a:t>TotalText</a:t>
            </a:r>
            <a:r>
              <a:rPr lang="en-US" altLang="zh-TW" b="1" dirty="0"/>
              <a:t>) – </a:t>
            </a:r>
          </a:p>
          <a:p>
            <a:pPr>
              <a:buFont typeface="Wingdings" panose="05000000000000000000" pitchFamily="2" charset="2"/>
              <a:buChar char="l"/>
            </a:pPr>
            <a:endParaRPr lang="zh-TW" altLang="en-US" b="1" dirty="0"/>
          </a:p>
        </p:txBody>
      </p:sp>
      <p:sp>
        <p:nvSpPr>
          <p:cNvPr id="4" name="矩形 3">
            <a:extLst>
              <a:ext uri="{FF2B5EF4-FFF2-40B4-BE49-F238E27FC236}">
                <a16:creationId xmlns:a16="http://schemas.microsoft.com/office/drawing/2014/main" id="{7832E917-EB92-4517-A07A-9C0F79BC32C3}"/>
              </a:ext>
            </a:extLst>
          </p:cNvPr>
          <p:cNvSpPr/>
          <p:nvPr/>
        </p:nvSpPr>
        <p:spPr>
          <a:xfrm>
            <a:off x="1639453" y="2865582"/>
            <a:ext cx="1516612"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err="1">
                <a:solidFill>
                  <a:schemeClr val="tx1">
                    <a:lumMod val="65000"/>
                    <a:lumOff val="35000"/>
                  </a:schemeClr>
                </a:solidFill>
              </a:rPr>
              <a:t>SynthText</a:t>
            </a:r>
            <a:endParaRPr lang="zh-TW" altLang="en-US" dirty="0">
              <a:solidFill>
                <a:schemeClr val="tx1">
                  <a:lumMod val="65000"/>
                  <a:lumOff val="35000"/>
                </a:schemeClr>
              </a:solidFill>
            </a:endParaRPr>
          </a:p>
        </p:txBody>
      </p:sp>
      <p:sp>
        <p:nvSpPr>
          <p:cNvPr id="5" name="文字方塊 4">
            <a:extLst>
              <a:ext uri="{FF2B5EF4-FFF2-40B4-BE49-F238E27FC236}">
                <a16:creationId xmlns:a16="http://schemas.microsoft.com/office/drawing/2014/main" id="{17C94103-0E5F-4681-B872-3573A1B3946B}"/>
              </a:ext>
            </a:extLst>
          </p:cNvPr>
          <p:cNvSpPr txBox="1"/>
          <p:nvPr/>
        </p:nvSpPr>
        <p:spPr>
          <a:xfrm>
            <a:off x="1871286" y="2486891"/>
            <a:ext cx="1052946" cy="378691"/>
          </a:xfrm>
          <a:prstGeom prst="rect">
            <a:avLst/>
          </a:prstGeom>
          <a:noFill/>
        </p:spPr>
        <p:txBody>
          <a:bodyPr wrap="square" rtlCol="0">
            <a:spAutoFit/>
          </a:bodyPr>
          <a:lstStyle/>
          <a:p>
            <a:pPr algn="ctr"/>
            <a:r>
              <a:rPr lang="en-US" altLang="zh-TW" b="1" dirty="0">
                <a:solidFill>
                  <a:schemeClr val="tx1">
                    <a:lumMod val="65000"/>
                    <a:lumOff val="35000"/>
                  </a:schemeClr>
                </a:solidFill>
              </a:rPr>
              <a:t>Pretrain</a:t>
            </a:r>
            <a:endParaRPr lang="zh-TW" altLang="en-US" b="1" dirty="0">
              <a:solidFill>
                <a:schemeClr val="tx1">
                  <a:lumMod val="65000"/>
                  <a:lumOff val="35000"/>
                </a:schemeClr>
              </a:solidFill>
            </a:endParaRPr>
          </a:p>
        </p:txBody>
      </p:sp>
      <p:sp>
        <p:nvSpPr>
          <p:cNvPr id="6" name="矩形 5">
            <a:extLst>
              <a:ext uri="{FF2B5EF4-FFF2-40B4-BE49-F238E27FC236}">
                <a16:creationId xmlns:a16="http://schemas.microsoft.com/office/drawing/2014/main" id="{F78C5B14-4340-436B-834F-2C96EF3BE502}"/>
              </a:ext>
            </a:extLst>
          </p:cNvPr>
          <p:cNvSpPr/>
          <p:nvPr/>
        </p:nvSpPr>
        <p:spPr>
          <a:xfrm>
            <a:off x="4062153" y="2865582"/>
            <a:ext cx="2033847"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lumMod val="65000"/>
                    <a:lumOff val="35000"/>
                  </a:schemeClr>
                </a:solidFill>
              </a:rPr>
              <a:t>IC13</a:t>
            </a:r>
            <a:endParaRPr lang="zh-TW" altLang="en-US" dirty="0">
              <a:solidFill>
                <a:schemeClr val="tx1">
                  <a:lumMod val="65000"/>
                  <a:lumOff val="35000"/>
                </a:schemeClr>
              </a:solidFill>
            </a:endParaRPr>
          </a:p>
        </p:txBody>
      </p:sp>
      <p:sp>
        <p:nvSpPr>
          <p:cNvPr id="7" name="文字方塊 6">
            <a:extLst>
              <a:ext uri="{FF2B5EF4-FFF2-40B4-BE49-F238E27FC236}">
                <a16:creationId xmlns:a16="http://schemas.microsoft.com/office/drawing/2014/main" id="{75D987C4-8CA5-440C-8592-2038585FE8CD}"/>
              </a:ext>
            </a:extLst>
          </p:cNvPr>
          <p:cNvSpPr txBox="1"/>
          <p:nvPr/>
        </p:nvSpPr>
        <p:spPr>
          <a:xfrm>
            <a:off x="4505267" y="2486891"/>
            <a:ext cx="1147618" cy="369332"/>
          </a:xfrm>
          <a:prstGeom prst="rect">
            <a:avLst/>
          </a:prstGeom>
          <a:noFill/>
        </p:spPr>
        <p:txBody>
          <a:bodyPr wrap="square" rtlCol="0">
            <a:spAutoFit/>
          </a:bodyPr>
          <a:lstStyle/>
          <a:p>
            <a:pPr algn="ctr"/>
            <a:r>
              <a:rPr lang="en-US" altLang="zh-TW" b="1" dirty="0">
                <a:solidFill>
                  <a:schemeClr val="tx1">
                    <a:lumMod val="65000"/>
                    <a:lumOff val="35000"/>
                  </a:schemeClr>
                </a:solidFill>
              </a:rPr>
              <a:t>Train</a:t>
            </a:r>
            <a:endParaRPr lang="zh-TW" altLang="en-US" b="1" dirty="0">
              <a:solidFill>
                <a:schemeClr val="tx1">
                  <a:lumMod val="65000"/>
                  <a:lumOff val="35000"/>
                </a:schemeClr>
              </a:solidFill>
            </a:endParaRPr>
          </a:p>
        </p:txBody>
      </p:sp>
      <p:sp>
        <p:nvSpPr>
          <p:cNvPr id="8" name="矩形 7">
            <a:extLst>
              <a:ext uri="{FF2B5EF4-FFF2-40B4-BE49-F238E27FC236}">
                <a16:creationId xmlns:a16="http://schemas.microsoft.com/office/drawing/2014/main" id="{D370F5A9-730C-43AD-AC7B-835428380441}"/>
              </a:ext>
            </a:extLst>
          </p:cNvPr>
          <p:cNvSpPr/>
          <p:nvPr/>
        </p:nvSpPr>
        <p:spPr>
          <a:xfrm>
            <a:off x="7002088" y="2856223"/>
            <a:ext cx="2033847"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err="1">
                <a:solidFill>
                  <a:schemeClr val="tx1">
                    <a:lumMod val="65000"/>
                    <a:lumOff val="35000"/>
                  </a:schemeClr>
                </a:solidFill>
              </a:rPr>
              <a:t>TotalText</a:t>
            </a:r>
            <a:endParaRPr lang="zh-TW" altLang="en-US" dirty="0">
              <a:solidFill>
                <a:schemeClr val="tx1">
                  <a:lumMod val="65000"/>
                  <a:lumOff val="35000"/>
                </a:schemeClr>
              </a:solidFill>
            </a:endParaRPr>
          </a:p>
        </p:txBody>
      </p:sp>
      <p:sp>
        <p:nvSpPr>
          <p:cNvPr id="9" name="文字方塊 8">
            <a:extLst>
              <a:ext uri="{FF2B5EF4-FFF2-40B4-BE49-F238E27FC236}">
                <a16:creationId xmlns:a16="http://schemas.microsoft.com/office/drawing/2014/main" id="{0E099D33-5D20-4F32-9105-634AB1F413F0}"/>
              </a:ext>
            </a:extLst>
          </p:cNvPr>
          <p:cNvSpPr txBox="1"/>
          <p:nvPr/>
        </p:nvSpPr>
        <p:spPr>
          <a:xfrm>
            <a:off x="7445202" y="2477532"/>
            <a:ext cx="1147618" cy="369332"/>
          </a:xfrm>
          <a:prstGeom prst="rect">
            <a:avLst/>
          </a:prstGeom>
          <a:noFill/>
        </p:spPr>
        <p:txBody>
          <a:bodyPr wrap="square" rtlCol="0">
            <a:spAutoFit/>
          </a:bodyPr>
          <a:lstStyle/>
          <a:p>
            <a:pPr algn="ctr"/>
            <a:r>
              <a:rPr lang="en-US" altLang="zh-TW" b="1" dirty="0">
                <a:solidFill>
                  <a:schemeClr val="tx1">
                    <a:lumMod val="65000"/>
                    <a:lumOff val="35000"/>
                  </a:schemeClr>
                </a:solidFill>
              </a:rPr>
              <a:t>Fine-tune</a:t>
            </a:r>
            <a:endParaRPr lang="zh-TW" altLang="en-US" b="1" dirty="0">
              <a:solidFill>
                <a:schemeClr val="tx1">
                  <a:lumMod val="65000"/>
                  <a:lumOff val="35000"/>
                </a:schemeClr>
              </a:solidFill>
            </a:endParaRPr>
          </a:p>
        </p:txBody>
      </p:sp>
      <p:sp>
        <p:nvSpPr>
          <p:cNvPr id="10" name="箭號: 向右 9">
            <a:extLst>
              <a:ext uri="{FF2B5EF4-FFF2-40B4-BE49-F238E27FC236}">
                <a16:creationId xmlns:a16="http://schemas.microsoft.com/office/drawing/2014/main" id="{6CAA890A-BFCA-47DC-B929-881BDFCE0B69}"/>
              </a:ext>
            </a:extLst>
          </p:cNvPr>
          <p:cNvSpPr/>
          <p:nvPr/>
        </p:nvSpPr>
        <p:spPr>
          <a:xfrm>
            <a:off x="6267335" y="3087255"/>
            <a:ext cx="563418" cy="1477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箭號: 向右 10">
            <a:extLst>
              <a:ext uri="{FF2B5EF4-FFF2-40B4-BE49-F238E27FC236}">
                <a16:creationId xmlns:a16="http://schemas.microsoft.com/office/drawing/2014/main" id="{127C4546-F7C2-4A87-9C53-10B43D92BE55}"/>
              </a:ext>
            </a:extLst>
          </p:cNvPr>
          <p:cNvSpPr/>
          <p:nvPr/>
        </p:nvSpPr>
        <p:spPr>
          <a:xfrm>
            <a:off x="3327400" y="3088794"/>
            <a:ext cx="563418" cy="1477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a:extLst>
              <a:ext uri="{FF2B5EF4-FFF2-40B4-BE49-F238E27FC236}">
                <a16:creationId xmlns:a16="http://schemas.microsoft.com/office/drawing/2014/main" id="{AA8C7122-D3C9-40E3-91B3-515F0D21A819}"/>
              </a:ext>
            </a:extLst>
          </p:cNvPr>
          <p:cNvSpPr txBox="1"/>
          <p:nvPr/>
        </p:nvSpPr>
        <p:spPr>
          <a:xfrm>
            <a:off x="9207270" y="2962625"/>
            <a:ext cx="2336800" cy="369332"/>
          </a:xfrm>
          <a:prstGeom prst="rect">
            <a:avLst/>
          </a:prstGeom>
          <a:noFill/>
        </p:spPr>
        <p:txBody>
          <a:bodyPr wrap="square" rtlCol="0">
            <a:spAutoFit/>
          </a:bodyPr>
          <a:lstStyle/>
          <a:p>
            <a:r>
              <a:rPr lang="en-US" altLang="zh-TW" b="1" dirty="0">
                <a:solidFill>
                  <a:schemeClr val="tx1">
                    <a:lumMod val="65000"/>
                    <a:lumOff val="35000"/>
                  </a:schemeClr>
                </a:solidFill>
              </a:rPr>
              <a:t>(Resize: 1920)</a:t>
            </a:r>
            <a:endParaRPr lang="zh-TW" altLang="en-US" b="1" dirty="0">
              <a:solidFill>
                <a:schemeClr val="tx1">
                  <a:lumMod val="65000"/>
                  <a:lumOff val="35000"/>
                </a:schemeClr>
              </a:solidFill>
            </a:endParaRPr>
          </a:p>
        </p:txBody>
      </p:sp>
    </p:spTree>
    <p:extLst>
      <p:ext uri="{BB962C8B-B14F-4D97-AF65-F5344CB8AC3E}">
        <p14:creationId xmlns:p14="http://schemas.microsoft.com/office/powerpoint/2010/main" val="3098120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B953953-3940-4A0B-A66A-192AE82EAF02}"/>
              </a:ext>
            </a:extLst>
          </p:cNvPr>
          <p:cNvSpPr>
            <a:spLocks noGrp="1"/>
          </p:cNvSpPr>
          <p:nvPr>
            <p:ph type="title"/>
          </p:nvPr>
        </p:nvSpPr>
        <p:spPr/>
        <p:txBody>
          <a:bodyPr/>
          <a:lstStyle/>
          <a:p>
            <a:r>
              <a:rPr lang="en-US" altLang="zh-TW" dirty="0"/>
              <a:t>Experimental Result</a:t>
            </a:r>
            <a:endParaRPr lang="zh-TW" altLang="en-US" dirty="0"/>
          </a:p>
        </p:txBody>
      </p:sp>
      <p:sp>
        <p:nvSpPr>
          <p:cNvPr id="3" name="內容版面配置區 2">
            <a:extLst>
              <a:ext uri="{FF2B5EF4-FFF2-40B4-BE49-F238E27FC236}">
                <a16:creationId xmlns:a16="http://schemas.microsoft.com/office/drawing/2014/main" id="{97164C8F-28E9-4291-A1AC-358F3067A678}"/>
              </a:ext>
            </a:extLst>
          </p:cNvPr>
          <p:cNvSpPr>
            <a:spLocks noGrp="1"/>
          </p:cNvSpPr>
          <p:nvPr>
            <p:ph idx="1"/>
          </p:nvPr>
        </p:nvSpPr>
        <p:spPr/>
        <p:txBody>
          <a:bodyPr/>
          <a:lstStyle/>
          <a:p>
            <a:pPr>
              <a:buFont typeface="Wingdings" panose="05000000000000000000" pitchFamily="2" charset="2"/>
              <a:buChar char="l"/>
            </a:pPr>
            <a:r>
              <a:rPr lang="en-US" altLang="zh-TW" b="1" dirty="0"/>
              <a:t>Curved Datasets (</a:t>
            </a:r>
            <a:r>
              <a:rPr lang="en-US" altLang="zh-TW" b="1" dirty="0" err="1"/>
              <a:t>TotalText</a:t>
            </a:r>
            <a:r>
              <a:rPr lang="en-US" altLang="zh-TW" b="1" dirty="0"/>
              <a:t>) – </a:t>
            </a:r>
          </a:p>
          <a:p>
            <a:pPr>
              <a:buFont typeface="Wingdings" panose="05000000000000000000" pitchFamily="2" charset="2"/>
              <a:buChar char="l"/>
            </a:pPr>
            <a:endParaRPr lang="zh-TW" altLang="en-US" b="1" dirty="0"/>
          </a:p>
        </p:txBody>
      </p:sp>
      <p:pic>
        <p:nvPicPr>
          <p:cNvPr id="13" name="圖片 12">
            <a:extLst>
              <a:ext uri="{FF2B5EF4-FFF2-40B4-BE49-F238E27FC236}">
                <a16:creationId xmlns:a16="http://schemas.microsoft.com/office/drawing/2014/main" id="{90BC66CA-E474-4F28-88B5-E1C4D6A28E4A}"/>
              </a:ext>
            </a:extLst>
          </p:cNvPr>
          <p:cNvPicPr>
            <a:picLocks noChangeAspect="1"/>
          </p:cNvPicPr>
          <p:nvPr/>
        </p:nvPicPr>
        <p:blipFill>
          <a:blip r:embed="rId2"/>
          <a:stretch>
            <a:fillRect/>
          </a:stretch>
        </p:blipFill>
        <p:spPr>
          <a:xfrm>
            <a:off x="2728912" y="2268394"/>
            <a:ext cx="6734175" cy="3448050"/>
          </a:xfrm>
          <a:prstGeom prst="rect">
            <a:avLst/>
          </a:prstGeom>
        </p:spPr>
      </p:pic>
    </p:spTree>
    <p:extLst>
      <p:ext uri="{BB962C8B-B14F-4D97-AF65-F5344CB8AC3E}">
        <p14:creationId xmlns:p14="http://schemas.microsoft.com/office/powerpoint/2010/main" val="18679637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B953953-3940-4A0B-A66A-192AE82EAF02}"/>
              </a:ext>
            </a:extLst>
          </p:cNvPr>
          <p:cNvSpPr>
            <a:spLocks noGrp="1"/>
          </p:cNvSpPr>
          <p:nvPr>
            <p:ph type="title"/>
          </p:nvPr>
        </p:nvSpPr>
        <p:spPr/>
        <p:txBody>
          <a:bodyPr/>
          <a:lstStyle/>
          <a:p>
            <a:r>
              <a:rPr lang="en-US" altLang="zh-TW" dirty="0"/>
              <a:t>Experimental Result</a:t>
            </a:r>
            <a:endParaRPr lang="zh-TW" altLang="en-US" dirty="0"/>
          </a:p>
        </p:txBody>
      </p:sp>
      <p:sp>
        <p:nvSpPr>
          <p:cNvPr id="3" name="內容版面配置區 2">
            <a:extLst>
              <a:ext uri="{FF2B5EF4-FFF2-40B4-BE49-F238E27FC236}">
                <a16:creationId xmlns:a16="http://schemas.microsoft.com/office/drawing/2014/main" id="{97164C8F-28E9-4291-A1AC-358F3067A678}"/>
              </a:ext>
            </a:extLst>
          </p:cNvPr>
          <p:cNvSpPr>
            <a:spLocks noGrp="1"/>
          </p:cNvSpPr>
          <p:nvPr>
            <p:ph idx="1"/>
          </p:nvPr>
        </p:nvSpPr>
        <p:spPr/>
        <p:txBody>
          <a:bodyPr>
            <a:normAutofit/>
          </a:bodyPr>
          <a:lstStyle/>
          <a:p>
            <a:pPr marL="0" indent="0">
              <a:buNone/>
            </a:pPr>
            <a:r>
              <a:rPr lang="en-US" altLang="zh-TW" sz="1200" dirty="0"/>
              <a:t>[10] Feng, W., He, W., Yin, F., Zhang, X.Y., Liu, C.L.: </a:t>
            </a:r>
            <a:r>
              <a:rPr lang="en-US" altLang="zh-TW" sz="1200" dirty="0" err="1"/>
              <a:t>TextDragon</a:t>
            </a:r>
            <a:r>
              <a:rPr lang="en-US" altLang="zh-TW" sz="1200" dirty="0"/>
              <a:t>: an end-to-end framework for arbitrary shaped text spotting. In: Proceedings of the IEEE International Conference on Computer Vision, pp. 9076–9085 (2019)</a:t>
            </a:r>
          </a:p>
          <a:p>
            <a:pPr marL="0" indent="0">
              <a:buNone/>
            </a:pPr>
            <a:r>
              <a:rPr lang="en-US" altLang="zh-TW" sz="1200" dirty="0"/>
              <a:t>[42] Sun, Y., Zhang, C., Huang, Z., Liu, J., Han, J., Ding, E.: </a:t>
            </a:r>
            <a:r>
              <a:rPr lang="en-US" altLang="zh-TW" sz="1200" dirty="0" err="1"/>
              <a:t>TextNet</a:t>
            </a:r>
            <a:r>
              <a:rPr lang="en-US" altLang="zh-TW" sz="1200" dirty="0"/>
              <a:t>: irregular text reading from images with an end-to-end trainable network. In: Jawahar, C.V., Li, H., Mori, G., Schindler, K. (eds.) ACCV 2018. LNCS, vol. 11363, pp. 83–99. Springer, Cham (2019). https://doi.org/10.1007/978-3-030-20893-6 6</a:t>
            </a:r>
          </a:p>
          <a:p>
            <a:pPr marL="0" indent="0">
              <a:buNone/>
            </a:pPr>
            <a:r>
              <a:rPr lang="en-US" altLang="zh-TW" sz="1200" dirty="0"/>
              <a:t>[22] Li, H., Wang, P., Shen, C.: Towards end-to-end text spotting in natural scenes. </a:t>
            </a:r>
            <a:r>
              <a:rPr lang="en-US" altLang="zh-TW" sz="1200" dirty="0" err="1"/>
              <a:t>arXiv</a:t>
            </a:r>
            <a:r>
              <a:rPr lang="en-US" altLang="zh-TW" sz="1200" dirty="0"/>
              <a:t> preprint arXiv:1906.06013 (2019)</a:t>
            </a:r>
          </a:p>
          <a:p>
            <a:pPr marL="0" indent="0">
              <a:buNone/>
            </a:pPr>
            <a:r>
              <a:rPr lang="en-US" altLang="zh-TW" sz="1200" dirty="0"/>
              <a:t>[23] Liao, M., </a:t>
            </a:r>
            <a:r>
              <a:rPr lang="en-US" altLang="zh-TW" sz="1200" dirty="0" err="1"/>
              <a:t>Lyu</a:t>
            </a:r>
            <a:r>
              <a:rPr lang="en-US" altLang="zh-TW" sz="1200" dirty="0"/>
              <a:t>, P., He, M., Yao, C., Wu, W., Bai, X.: Mask </a:t>
            </a:r>
            <a:r>
              <a:rPr lang="en-US" altLang="zh-TW" sz="1200" dirty="0" err="1"/>
              <a:t>TextSpotter</a:t>
            </a:r>
            <a:r>
              <a:rPr lang="en-US" altLang="zh-TW" sz="1200" dirty="0"/>
              <a:t>: an end-to-end trainable neural network for spotting text with arbitrary shapes. IEEE Trans. Pattern Anal. Mach. </a:t>
            </a:r>
            <a:r>
              <a:rPr lang="en-US" altLang="zh-TW" sz="1200" dirty="0" err="1"/>
              <a:t>Intell</a:t>
            </a:r>
            <a:r>
              <a:rPr lang="en-US" altLang="zh-TW" sz="1200" dirty="0"/>
              <a:t>. (2019)</a:t>
            </a:r>
          </a:p>
          <a:p>
            <a:pPr marL="0" indent="0">
              <a:buNone/>
            </a:pPr>
            <a:r>
              <a:rPr lang="en-US" altLang="zh-TW" sz="1200" dirty="0"/>
              <a:t>[44] Xing, L., Tian, Z., Huang, W., Scott, M.R.: Convolutional character networks. In: Proceedings of the IEEE International Conference on Computer Vision, pp. 9126–9136 (2019)</a:t>
            </a:r>
          </a:p>
          <a:p>
            <a:pPr marL="0" indent="0">
              <a:buNone/>
            </a:pPr>
            <a:r>
              <a:rPr lang="en-US" altLang="zh-TW" sz="1200" dirty="0"/>
              <a:t>[34] Qin, S., </a:t>
            </a:r>
            <a:r>
              <a:rPr lang="en-US" altLang="zh-TW" sz="1200" dirty="0" err="1"/>
              <a:t>Bissacco</a:t>
            </a:r>
            <a:r>
              <a:rPr lang="en-US" altLang="zh-TW" sz="1200" dirty="0"/>
              <a:t>, A., </a:t>
            </a:r>
            <a:r>
              <a:rPr lang="en-US" altLang="zh-TW" sz="1200" dirty="0" err="1"/>
              <a:t>Raptis</a:t>
            </a:r>
            <a:r>
              <a:rPr lang="en-US" altLang="zh-TW" sz="1200" dirty="0"/>
              <a:t>, M., </a:t>
            </a:r>
            <a:r>
              <a:rPr lang="en-US" altLang="zh-TW" sz="1200" dirty="0" err="1"/>
              <a:t>Fujii</a:t>
            </a:r>
            <a:r>
              <a:rPr lang="en-US" altLang="zh-TW" sz="1200" dirty="0"/>
              <a:t>, Y., Xiao, Y.: Towards unconstrained end-to-end text spotting. In: Proceedings of the IEEE International Conference on Computer Vision, pp. 4704–4714 (2019)</a:t>
            </a:r>
          </a:p>
          <a:p>
            <a:pPr>
              <a:buFont typeface="Wingdings" panose="05000000000000000000" pitchFamily="2" charset="2"/>
              <a:buChar char="l"/>
            </a:pPr>
            <a:endParaRPr lang="zh-TW" altLang="en-US" sz="1100" b="1" dirty="0"/>
          </a:p>
        </p:txBody>
      </p:sp>
    </p:spTree>
    <p:extLst>
      <p:ext uri="{BB962C8B-B14F-4D97-AF65-F5344CB8AC3E}">
        <p14:creationId xmlns:p14="http://schemas.microsoft.com/office/powerpoint/2010/main" val="40598149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B953953-3940-4A0B-A66A-192AE82EAF02}"/>
              </a:ext>
            </a:extLst>
          </p:cNvPr>
          <p:cNvSpPr>
            <a:spLocks noGrp="1"/>
          </p:cNvSpPr>
          <p:nvPr>
            <p:ph type="title"/>
          </p:nvPr>
        </p:nvSpPr>
        <p:spPr/>
        <p:txBody>
          <a:bodyPr/>
          <a:lstStyle/>
          <a:p>
            <a:r>
              <a:rPr lang="en-US" altLang="zh-TW" dirty="0"/>
              <a:t>Experimental Result</a:t>
            </a:r>
            <a:endParaRPr lang="zh-TW" altLang="en-US" dirty="0"/>
          </a:p>
        </p:txBody>
      </p:sp>
      <p:sp>
        <p:nvSpPr>
          <p:cNvPr id="3" name="內容版面配置區 2">
            <a:extLst>
              <a:ext uri="{FF2B5EF4-FFF2-40B4-BE49-F238E27FC236}">
                <a16:creationId xmlns:a16="http://schemas.microsoft.com/office/drawing/2014/main" id="{97164C8F-28E9-4291-A1AC-358F3067A678}"/>
              </a:ext>
            </a:extLst>
          </p:cNvPr>
          <p:cNvSpPr>
            <a:spLocks noGrp="1"/>
          </p:cNvSpPr>
          <p:nvPr>
            <p:ph idx="1"/>
          </p:nvPr>
        </p:nvSpPr>
        <p:spPr/>
        <p:txBody>
          <a:bodyPr/>
          <a:lstStyle/>
          <a:p>
            <a:pPr>
              <a:buFont typeface="Wingdings" panose="05000000000000000000" pitchFamily="2" charset="2"/>
              <a:buChar char="l"/>
            </a:pPr>
            <a:r>
              <a:rPr lang="en-US" altLang="zh-TW" b="1" dirty="0"/>
              <a:t>Curved Datasets (</a:t>
            </a:r>
            <a:r>
              <a:rPr lang="en-US" altLang="zh-TW" b="1" dirty="0" err="1"/>
              <a:t>TotalText</a:t>
            </a:r>
            <a:r>
              <a:rPr lang="en-US" altLang="zh-TW" b="1" dirty="0"/>
              <a:t>) – </a:t>
            </a:r>
          </a:p>
          <a:p>
            <a:pPr>
              <a:buFont typeface="Wingdings" panose="05000000000000000000" pitchFamily="2" charset="2"/>
              <a:buChar char="l"/>
            </a:pPr>
            <a:endParaRPr lang="zh-TW" altLang="en-US" b="1" dirty="0"/>
          </a:p>
        </p:txBody>
      </p:sp>
      <p:pic>
        <p:nvPicPr>
          <p:cNvPr id="13" name="圖片 12">
            <a:extLst>
              <a:ext uri="{FF2B5EF4-FFF2-40B4-BE49-F238E27FC236}">
                <a16:creationId xmlns:a16="http://schemas.microsoft.com/office/drawing/2014/main" id="{16BC881E-FAE6-405A-80B5-DF44AE4A3CC7}"/>
              </a:ext>
            </a:extLst>
          </p:cNvPr>
          <p:cNvPicPr>
            <a:picLocks noChangeAspect="1"/>
          </p:cNvPicPr>
          <p:nvPr/>
        </p:nvPicPr>
        <p:blipFill>
          <a:blip r:embed="rId2"/>
          <a:stretch>
            <a:fillRect/>
          </a:stretch>
        </p:blipFill>
        <p:spPr>
          <a:xfrm>
            <a:off x="4509409" y="1845734"/>
            <a:ext cx="6097111" cy="4471215"/>
          </a:xfrm>
          <a:prstGeom prst="rect">
            <a:avLst/>
          </a:prstGeom>
        </p:spPr>
      </p:pic>
    </p:spTree>
    <p:extLst>
      <p:ext uri="{BB962C8B-B14F-4D97-AF65-F5344CB8AC3E}">
        <p14:creationId xmlns:p14="http://schemas.microsoft.com/office/powerpoint/2010/main" val="36465274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B953953-3940-4A0B-A66A-192AE82EAF02}"/>
              </a:ext>
            </a:extLst>
          </p:cNvPr>
          <p:cNvSpPr>
            <a:spLocks noGrp="1"/>
          </p:cNvSpPr>
          <p:nvPr>
            <p:ph type="title"/>
          </p:nvPr>
        </p:nvSpPr>
        <p:spPr/>
        <p:txBody>
          <a:bodyPr/>
          <a:lstStyle/>
          <a:p>
            <a:r>
              <a:rPr lang="en-US" altLang="zh-TW" dirty="0"/>
              <a:t>Experimental Result</a:t>
            </a:r>
            <a:endParaRPr lang="zh-TW" altLang="en-US" dirty="0"/>
          </a:p>
        </p:txBody>
      </p:sp>
      <p:sp>
        <p:nvSpPr>
          <p:cNvPr id="3" name="內容版面配置區 2">
            <a:extLst>
              <a:ext uri="{FF2B5EF4-FFF2-40B4-BE49-F238E27FC236}">
                <a16:creationId xmlns:a16="http://schemas.microsoft.com/office/drawing/2014/main" id="{97164C8F-28E9-4291-A1AC-358F3067A678}"/>
              </a:ext>
            </a:extLst>
          </p:cNvPr>
          <p:cNvSpPr>
            <a:spLocks noGrp="1"/>
          </p:cNvSpPr>
          <p:nvPr>
            <p:ph idx="1"/>
          </p:nvPr>
        </p:nvSpPr>
        <p:spPr/>
        <p:txBody>
          <a:bodyPr>
            <a:normAutofit/>
          </a:bodyPr>
          <a:lstStyle/>
          <a:p>
            <a:pPr>
              <a:buFont typeface="Wingdings" panose="05000000000000000000" pitchFamily="2" charset="2"/>
              <a:buChar char="l"/>
            </a:pPr>
            <a:r>
              <a:rPr lang="en-US" altLang="zh-TW" b="1" dirty="0"/>
              <a:t>Multi-language Dataset (IC19) – </a:t>
            </a:r>
          </a:p>
          <a:p>
            <a:pPr lvl="1">
              <a:buFont typeface="Wingdings" panose="05000000000000000000" pitchFamily="2" charset="2"/>
              <a:buChar char="l"/>
            </a:pPr>
            <a:r>
              <a:rPr lang="en-US" altLang="zh-TW" dirty="0"/>
              <a:t>Evaluation on multiple languages is performed using IC19-MLT dataset. The output channel in the prediction layer of the recognizer was expanded to 4267 to handle the characters in Arabic, Latin, Chinese, Japanese, Korean, Bangladesh, and Hindi. </a:t>
            </a:r>
          </a:p>
          <a:p>
            <a:pPr lvl="1">
              <a:buFont typeface="Wingdings" panose="05000000000000000000" pitchFamily="2" charset="2"/>
              <a:buChar char="l"/>
            </a:pPr>
            <a:r>
              <a:rPr lang="en-US" altLang="zh-TW" dirty="0"/>
              <a:t>However, occurrence of characters in the dataset is not evenly distributed. Among 4267 characters in the training set, 1017 characters occur once in the dataset, and this insuﬃciency makes it hard for the model to make accurate label predictions. </a:t>
            </a:r>
          </a:p>
        </p:txBody>
      </p:sp>
    </p:spTree>
    <p:extLst>
      <p:ext uri="{BB962C8B-B14F-4D97-AF65-F5344CB8AC3E}">
        <p14:creationId xmlns:p14="http://schemas.microsoft.com/office/powerpoint/2010/main" val="4523541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B953953-3940-4A0B-A66A-192AE82EAF02}"/>
              </a:ext>
            </a:extLst>
          </p:cNvPr>
          <p:cNvSpPr>
            <a:spLocks noGrp="1"/>
          </p:cNvSpPr>
          <p:nvPr>
            <p:ph type="title"/>
          </p:nvPr>
        </p:nvSpPr>
        <p:spPr/>
        <p:txBody>
          <a:bodyPr/>
          <a:lstStyle/>
          <a:p>
            <a:r>
              <a:rPr lang="en-US" altLang="zh-TW" dirty="0"/>
              <a:t>Experimental Result</a:t>
            </a:r>
            <a:endParaRPr lang="zh-TW" altLang="en-US" dirty="0"/>
          </a:p>
        </p:txBody>
      </p:sp>
      <p:sp>
        <p:nvSpPr>
          <p:cNvPr id="3" name="內容版面配置區 2">
            <a:extLst>
              <a:ext uri="{FF2B5EF4-FFF2-40B4-BE49-F238E27FC236}">
                <a16:creationId xmlns:a16="http://schemas.microsoft.com/office/drawing/2014/main" id="{97164C8F-28E9-4291-A1AC-358F3067A678}"/>
              </a:ext>
            </a:extLst>
          </p:cNvPr>
          <p:cNvSpPr>
            <a:spLocks noGrp="1"/>
          </p:cNvSpPr>
          <p:nvPr>
            <p:ph idx="1"/>
          </p:nvPr>
        </p:nvSpPr>
        <p:spPr/>
        <p:txBody>
          <a:bodyPr/>
          <a:lstStyle/>
          <a:p>
            <a:pPr>
              <a:buFont typeface="Wingdings" panose="05000000000000000000" pitchFamily="2" charset="2"/>
              <a:buChar char="l"/>
            </a:pPr>
            <a:r>
              <a:rPr lang="en-US" altLang="zh-TW" b="1" dirty="0"/>
              <a:t>Multi-language Dataset (IC19) – </a:t>
            </a:r>
          </a:p>
          <a:p>
            <a:pPr lvl="1">
              <a:buFont typeface="Wingdings" panose="05000000000000000000" pitchFamily="2" charset="2"/>
              <a:buChar char="l"/>
            </a:pPr>
            <a:r>
              <a:rPr lang="en-US" altLang="zh-TW" dirty="0"/>
              <a:t>To solve class imbalance problem, we ﬁrst freeze the weights in the detection stage and pretrain the weights in the recognizer with other publicly available multi-language datasets: </a:t>
            </a:r>
            <a:r>
              <a:rPr lang="en-US" altLang="zh-TW" dirty="0" err="1"/>
              <a:t>SynthMLT</a:t>
            </a:r>
            <a:r>
              <a:rPr lang="en-US" altLang="zh-TW" dirty="0"/>
              <a:t>, </a:t>
            </a:r>
            <a:r>
              <a:rPr lang="en-US" altLang="zh-TW" dirty="0" err="1"/>
              <a:t>ArT</a:t>
            </a:r>
            <a:r>
              <a:rPr lang="en-US" altLang="zh-TW" dirty="0"/>
              <a:t>, LSVT, </a:t>
            </a:r>
            <a:r>
              <a:rPr lang="en-US" altLang="zh-TW" dirty="0" err="1"/>
              <a:t>ReCTS</a:t>
            </a:r>
            <a:r>
              <a:rPr lang="en-US" altLang="zh-TW" dirty="0"/>
              <a:t> and RCTW [4,8,38,41]. We then let the loss ﬂow through the whole network and use IC19 dataset to ﬁnetune the model.</a:t>
            </a:r>
          </a:p>
          <a:p>
            <a:pPr lvl="1">
              <a:buFont typeface="Wingdings" panose="05000000000000000000" pitchFamily="2" charset="2"/>
              <a:buChar char="l"/>
            </a:pPr>
            <a:endParaRPr lang="zh-TW" altLang="en-US" b="1" dirty="0"/>
          </a:p>
        </p:txBody>
      </p:sp>
      <p:pic>
        <p:nvPicPr>
          <p:cNvPr id="4" name="圖片 3">
            <a:extLst>
              <a:ext uri="{FF2B5EF4-FFF2-40B4-BE49-F238E27FC236}">
                <a16:creationId xmlns:a16="http://schemas.microsoft.com/office/drawing/2014/main" id="{7720073C-759F-4E2D-87E7-5A69CF2CC0AF}"/>
              </a:ext>
            </a:extLst>
          </p:cNvPr>
          <p:cNvPicPr>
            <a:picLocks noChangeAspect="1"/>
          </p:cNvPicPr>
          <p:nvPr/>
        </p:nvPicPr>
        <p:blipFill>
          <a:blip r:embed="rId2"/>
          <a:stretch>
            <a:fillRect/>
          </a:stretch>
        </p:blipFill>
        <p:spPr>
          <a:xfrm>
            <a:off x="3754755" y="3334232"/>
            <a:ext cx="4743450" cy="1695450"/>
          </a:xfrm>
          <a:prstGeom prst="rect">
            <a:avLst/>
          </a:prstGeom>
        </p:spPr>
      </p:pic>
      <p:sp>
        <p:nvSpPr>
          <p:cNvPr id="5" name="文字方塊 4">
            <a:extLst>
              <a:ext uri="{FF2B5EF4-FFF2-40B4-BE49-F238E27FC236}">
                <a16:creationId xmlns:a16="http://schemas.microsoft.com/office/drawing/2014/main" id="{758B897F-6040-49D4-998D-BF5A0D90FA57}"/>
              </a:ext>
            </a:extLst>
          </p:cNvPr>
          <p:cNvSpPr txBox="1"/>
          <p:nvPr/>
        </p:nvSpPr>
        <p:spPr>
          <a:xfrm>
            <a:off x="1097280" y="5138056"/>
            <a:ext cx="9781309" cy="1569660"/>
          </a:xfrm>
          <a:prstGeom prst="rect">
            <a:avLst/>
          </a:prstGeom>
          <a:noFill/>
        </p:spPr>
        <p:txBody>
          <a:bodyPr wrap="square" rtlCol="0">
            <a:spAutoFit/>
          </a:bodyPr>
          <a:lstStyle/>
          <a:p>
            <a:r>
              <a:rPr lang="en-US" altLang="zh-TW" sz="1200" dirty="0"/>
              <a:t>[4] </a:t>
            </a:r>
            <a:r>
              <a:rPr lang="en-US" altLang="zh-TW" sz="1200" dirty="0" err="1"/>
              <a:t>Buˇsta</a:t>
            </a:r>
            <a:r>
              <a:rPr lang="en-US" altLang="zh-TW" sz="1200" dirty="0"/>
              <a:t>, M., Patel, Y., </a:t>
            </a:r>
            <a:r>
              <a:rPr lang="en-US" altLang="zh-TW" sz="1200" dirty="0" err="1"/>
              <a:t>Matas</a:t>
            </a:r>
            <a:r>
              <a:rPr lang="en-US" altLang="zh-TW" sz="1200" dirty="0"/>
              <a:t>, J.: E2E-MLT - an unconstrained end-to-end method for multi-language scene text. In: Carneiro, G., You, S. (eds.) ACCV 2018. LNCS, vol. 11367, pp. 127–143. Springer, Cham (2019). </a:t>
            </a:r>
          </a:p>
          <a:p>
            <a:r>
              <a:rPr lang="en-US" altLang="zh-TW" sz="1200" dirty="0"/>
              <a:t>[8] </a:t>
            </a:r>
            <a:r>
              <a:rPr lang="en-US" altLang="zh-TW" sz="1200" dirty="0" err="1"/>
              <a:t>Chng</a:t>
            </a:r>
            <a:r>
              <a:rPr lang="en-US" altLang="zh-TW" sz="1200" dirty="0"/>
              <a:t>, C.K., et al.: ICDAR 2019 robust reading challenge on arbitrary-shaped text-RRC-</a:t>
            </a:r>
            <a:r>
              <a:rPr lang="en-US" altLang="zh-TW" sz="1200" dirty="0" err="1"/>
              <a:t>ArT.</a:t>
            </a:r>
            <a:r>
              <a:rPr lang="en-US" altLang="zh-TW" sz="1200" dirty="0"/>
              <a:t> In: 2019 International Conference on Document Analysis and Recognition (ICDAR), pp. 1571–1576. IEEE (2019)</a:t>
            </a:r>
          </a:p>
          <a:p>
            <a:r>
              <a:rPr lang="en-US" altLang="zh-TW" sz="1200" dirty="0"/>
              <a:t>[38] Shi, B., et al.: ICDAR 2017 competition on reading Chinese text in the wild (RCTW-17). In: 2017 14th IAPR International Conference on Document Analysis and Recognition (ICDAR), vol. 1, pp. 1429–1434. IEEE (2017)</a:t>
            </a:r>
          </a:p>
          <a:p>
            <a:r>
              <a:rPr lang="en-US" altLang="zh-TW" sz="1200" dirty="0"/>
              <a:t>[41] Sun, Y., et al.: ICDAR 2019 competition on large-scale street view text with partial labeling-RRC-LSVT. In: 2019 International Conference on Document Analysis and Recognition (ICDAR), pp. 1557–1562. IEEE (2019)</a:t>
            </a:r>
            <a:endParaRPr lang="zh-TW" altLang="en-US" sz="1200" dirty="0"/>
          </a:p>
        </p:txBody>
      </p:sp>
    </p:spTree>
    <p:extLst>
      <p:ext uri="{BB962C8B-B14F-4D97-AF65-F5344CB8AC3E}">
        <p14:creationId xmlns:p14="http://schemas.microsoft.com/office/powerpoint/2010/main" val="35903292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A2D0036-C970-4AE2-B424-72E785D65F07}"/>
              </a:ext>
            </a:extLst>
          </p:cNvPr>
          <p:cNvSpPr>
            <a:spLocks noGrp="1"/>
          </p:cNvSpPr>
          <p:nvPr>
            <p:ph type="title"/>
          </p:nvPr>
        </p:nvSpPr>
        <p:spPr/>
        <p:txBody>
          <a:bodyPr/>
          <a:lstStyle/>
          <a:p>
            <a:r>
              <a:rPr lang="en-US" altLang="zh-TW" dirty="0"/>
              <a:t>Ablation Study</a:t>
            </a:r>
            <a:endParaRPr lang="zh-TW" altLang="en-US" dirty="0"/>
          </a:p>
        </p:txBody>
      </p:sp>
      <p:sp>
        <p:nvSpPr>
          <p:cNvPr id="3" name="內容版面配置區 2">
            <a:extLst>
              <a:ext uri="{FF2B5EF4-FFF2-40B4-BE49-F238E27FC236}">
                <a16:creationId xmlns:a16="http://schemas.microsoft.com/office/drawing/2014/main" id="{142834C7-B812-48A0-B17B-B3FF528FC3CA}"/>
              </a:ext>
            </a:extLst>
          </p:cNvPr>
          <p:cNvSpPr>
            <a:spLocks noGrp="1"/>
          </p:cNvSpPr>
          <p:nvPr>
            <p:ph idx="1"/>
          </p:nvPr>
        </p:nvSpPr>
        <p:spPr/>
        <p:txBody>
          <a:bodyPr/>
          <a:lstStyle/>
          <a:p>
            <a:pPr>
              <a:buFont typeface="Wingdings" panose="05000000000000000000" pitchFamily="2" charset="2"/>
              <a:buChar char="l"/>
            </a:pPr>
            <a:r>
              <a:rPr lang="en-US" altLang="zh-TW" b="1" dirty="0"/>
              <a:t>Attention Assisted by Character Region Attention – </a:t>
            </a:r>
          </a:p>
          <a:p>
            <a:pPr lvl="1">
              <a:buFont typeface="Wingdings" panose="05000000000000000000" pitchFamily="2" charset="2"/>
              <a:buChar char="l"/>
            </a:pPr>
            <a:r>
              <a:rPr lang="en-US" altLang="zh-TW" dirty="0"/>
              <a:t>Especially on the perspective dataset (IC15) and the curved dataset (</a:t>
            </a:r>
            <a:r>
              <a:rPr lang="en-US" altLang="zh-TW" dirty="0" err="1"/>
              <a:t>TotalText</a:t>
            </a:r>
            <a:r>
              <a:rPr lang="en-US" altLang="zh-TW" dirty="0"/>
              <a:t>), we observe a greater gap when compared with the horizontal dataset (IC13). This implies that feeding character attention information improves the performance of the recognizer when dealing with irregular texts.</a:t>
            </a:r>
          </a:p>
          <a:p>
            <a:pPr>
              <a:buFont typeface="Wingdings" panose="05000000000000000000" pitchFamily="2" charset="2"/>
              <a:buChar char="l"/>
            </a:pPr>
            <a:endParaRPr lang="zh-TW" altLang="en-US" dirty="0"/>
          </a:p>
        </p:txBody>
      </p:sp>
      <p:pic>
        <p:nvPicPr>
          <p:cNvPr id="4" name="圖片 3">
            <a:extLst>
              <a:ext uri="{FF2B5EF4-FFF2-40B4-BE49-F238E27FC236}">
                <a16:creationId xmlns:a16="http://schemas.microsoft.com/office/drawing/2014/main" id="{BF23E619-10B3-442D-BF33-654DCE3C2D13}"/>
              </a:ext>
            </a:extLst>
          </p:cNvPr>
          <p:cNvPicPr>
            <a:picLocks noChangeAspect="1"/>
          </p:cNvPicPr>
          <p:nvPr/>
        </p:nvPicPr>
        <p:blipFill>
          <a:blip r:embed="rId2"/>
          <a:stretch>
            <a:fillRect/>
          </a:stretch>
        </p:blipFill>
        <p:spPr>
          <a:xfrm>
            <a:off x="2846605" y="3168493"/>
            <a:ext cx="6498789" cy="2808975"/>
          </a:xfrm>
          <a:prstGeom prst="rect">
            <a:avLst/>
          </a:prstGeom>
        </p:spPr>
      </p:pic>
      <p:sp>
        <p:nvSpPr>
          <p:cNvPr id="5" name="矩形 4">
            <a:extLst>
              <a:ext uri="{FF2B5EF4-FFF2-40B4-BE49-F238E27FC236}">
                <a16:creationId xmlns:a16="http://schemas.microsoft.com/office/drawing/2014/main" id="{8110F17C-3F35-4DEB-8482-39058F64A98E}"/>
              </a:ext>
            </a:extLst>
          </p:cNvPr>
          <p:cNvSpPr/>
          <p:nvPr/>
        </p:nvSpPr>
        <p:spPr>
          <a:xfrm>
            <a:off x="7705723" y="5012479"/>
            <a:ext cx="466727" cy="3238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6" name="矩形 5">
            <a:extLst>
              <a:ext uri="{FF2B5EF4-FFF2-40B4-BE49-F238E27FC236}">
                <a16:creationId xmlns:a16="http://schemas.microsoft.com/office/drawing/2014/main" id="{AFC8197B-2721-4E91-A95E-34759EDC0C3A}"/>
              </a:ext>
            </a:extLst>
          </p:cNvPr>
          <p:cNvSpPr/>
          <p:nvPr/>
        </p:nvSpPr>
        <p:spPr>
          <a:xfrm>
            <a:off x="7705723" y="5542918"/>
            <a:ext cx="466727" cy="31072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Tree>
    <p:extLst>
      <p:ext uri="{BB962C8B-B14F-4D97-AF65-F5344CB8AC3E}">
        <p14:creationId xmlns:p14="http://schemas.microsoft.com/office/powerpoint/2010/main" val="378905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756AC31-7E2C-44CF-8B93-507A6F29F185}"/>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BFA50553-4BE8-4676-A828-CB3E3FEE8F39}"/>
              </a:ext>
            </a:extLst>
          </p:cNvPr>
          <p:cNvSpPr>
            <a:spLocks noGrp="1"/>
          </p:cNvSpPr>
          <p:nvPr>
            <p:ph idx="1"/>
          </p:nvPr>
        </p:nvSpPr>
        <p:spPr/>
        <p:txBody>
          <a:bodyPr/>
          <a:lstStyle/>
          <a:p>
            <a:pPr>
              <a:buFont typeface="Wingdings" panose="05000000000000000000" pitchFamily="2" charset="2"/>
              <a:buChar char="l"/>
            </a:pPr>
            <a:r>
              <a:rPr lang="en-US" altLang="zh-TW" dirty="0"/>
              <a:t>To gain beneﬁt from this property, attempts have also been made to handle curved text instances using an end-to-end model [10,32,34,44]. </a:t>
            </a:r>
          </a:p>
          <a:p>
            <a:pPr>
              <a:buFont typeface="Wingdings" panose="05000000000000000000" pitchFamily="2" charset="2"/>
              <a:buChar char="l"/>
            </a:pPr>
            <a:endParaRPr lang="en-US" altLang="zh-TW" dirty="0"/>
          </a:p>
          <a:p>
            <a:pPr>
              <a:buFont typeface="Wingdings" panose="05000000000000000000" pitchFamily="2" charset="2"/>
              <a:buChar char="l"/>
            </a:pPr>
            <a:r>
              <a:rPr lang="en-US" altLang="zh-TW" dirty="0"/>
              <a:t>However, most of the existing works only adopt a </a:t>
            </a:r>
            <a:r>
              <a:rPr lang="en-US" altLang="zh-TW" dirty="0" err="1"/>
              <a:t>RoI</a:t>
            </a:r>
            <a:r>
              <a:rPr lang="en-US" altLang="zh-TW" dirty="0"/>
              <a:t> pooling to share low-level feature layers between detection and recognition branches. In the training phase, instead of training the whole network, only shared feature layers are trained using both detection and recognition losses.</a:t>
            </a:r>
            <a:endParaRPr lang="zh-TW" altLang="en-US" dirty="0"/>
          </a:p>
        </p:txBody>
      </p:sp>
      <p:sp>
        <p:nvSpPr>
          <p:cNvPr id="4" name="文字方塊 3">
            <a:extLst>
              <a:ext uri="{FF2B5EF4-FFF2-40B4-BE49-F238E27FC236}">
                <a16:creationId xmlns:a16="http://schemas.microsoft.com/office/drawing/2014/main" id="{D32B7A6C-FD68-4F7E-857B-40810A43C32E}"/>
              </a:ext>
            </a:extLst>
          </p:cNvPr>
          <p:cNvSpPr txBox="1"/>
          <p:nvPr/>
        </p:nvSpPr>
        <p:spPr>
          <a:xfrm>
            <a:off x="1036320" y="5473005"/>
            <a:ext cx="11025962" cy="1384995"/>
          </a:xfrm>
          <a:prstGeom prst="rect">
            <a:avLst/>
          </a:prstGeom>
          <a:noFill/>
        </p:spPr>
        <p:txBody>
          <a:bodyPr wrap="square" rtlCol="0">
            <a:spAutoFit/>
          </a:bodyPr>
          <a:lstStyle/>
          <a:p>
            <a:r>
              <a:rPr lang="en-US" altLang="zh-TW" sz="1200" dirty="0"/>
              <a:t>[10] Feng, W., He, W., Yin, F., Zhang, X.Y., Liu, C.L.: </a:t>
            </a:r>
            <a:r>
              <a:rPr lang="en-US" altLang="zh-TW" sz="1200" dirty="0" err="1"/>
              <a:t>TextDragon</a:t>
            </a:r>
            <a:r>
              <a:rPr lang="en-US" altLang="zh-TW" sz="1200" dirty="0"/>
              <a:t>: an end-to-end framework for arbitrary shaped text spotting. In: Proceedings of the IEEE International Conference on Computer Vision, pp. 9076–9085 (2019)</a:t>
            </a:r>
          </a:p>
          <a:p>
            <a:r>
              <a:rPr lang="en-US" altLang="zh-TW" sz="1200" dirty="0"/>
              <a:t>[32] </a:t>
            </a:r>
            <a:r>
              <a:rPr lang="en-US" altLang="zh-TW" sz="1200" dirty="0" err="1"/>
              <a:t>Lyu</a:t>
            </a:r>
            <a:r>
              <a:rPr lang="en-US" altLang="zh-TW" sz="1200" dirty="0"/>
              <a:t>, P., Liao, M., Yao, C., Wu, W., Bai, X.: Mask </a:t>
            </a:r>
            <a:r>
              <a:rPr lang="en-US" altLang="zh-TW" sz="1200" dirty="0" err="1"/>
              <a:t>TextSpotter</a:t>
            </a:r>
            <a:r>
              <a:rPr lang="en-US" altLang="zh-TW" sz="1200" dirty="0"/>
              <a:t>: an end-to-end trainable neural network for spotting text with arbitrary shapes. In: Ferrari, V., Hebert, M., </a:t>
            </a:r>
            <a:r>
              <a:rPr lang="en-US" altLang="zh-TW" sz="1200" dirty="0" err="1"/>
              <a:t>Sminchisescu</a:t>
            </a:r>
            <a:r>
              <a:rPr lang="en-US" altLang="zh-TW" sz="1200" dirty="0"/>
              <a:t>, C., Weiss, Y. (eds.) Computer Vision – ECCV 2018. LNCS, vol. 11218, pp. 71–88. Springer, Cham (2018). </a:t>
            </a:r>
          </a:p>
          <a:p>
            <a:r>
              <a:rPr lang="en-US" altLang="zh-TW" sz="1200" dirty="0"/>
              <a:t>[34] Qin, S., </a:t>
            </a:r>
            <a:r>
              <a:rPr lang="en-US" altLang="zh-TW" sz="1200" dirty="0" err="1"/>
              <a:t>Bissacco</a:t>
            </a:r>
            <a:r>
              <a:rPr lang="en-US" altLang="zh-TW" sz="1200" dirty="0"/>
              <a:t>, A., </a:t>
            </a:r>
            <a:r>
              <a:rPr lang="en-US" altLang="zh-TW" sz="1200" dirty="0" err="1"/>
              <a:t>Raptis</a:t>
            </a:r>
            <a:r>
              <a:rPr lang="en-US" altLang="zh-TW" sz="1200" dirty="0"/>
              <a:t>, M., </a:t>
            </a:r>
            <a:r>
              <a:rPr lang="en-US" altLang="zh-TW" sz="1200" dirty="0" err="1"/>
              <a:t>Fujii</a:t>
            </a:r>
            <a:r>
              <a:rPr lang="en-US" altLang="zh-TW" sz="1200" dirty="0"/>
              <a:t>, Y., Xiao, Y.: Towards unconstrained end-to-end text spotting. In: Proceedings of the IEEE International Conference on Computer Vision, pp. 4704–4714 (2019)</a:t>
            </a:r>
          </a:p>
          <a:p>
            <a:r>
              <a:rPr lang="en-US" altLang="zh-TW" sz="1200" dirty="0"/>
              <a:t>[44] Xing, L., Tian, Z., Huang, W., Scott, M.R.: Convolutional character networks. In: Proceedings of the IEEE International Conference on Computer Vision, pp. 9126–9136 (2019)</a:t>
            </a:r>
            <a:endParaRPr lang="zh-TW" altLang="en-US" sz="1200" dirty="0"/>
          </a:p>
        </p:txBody>
      </p:sp>
    </p:spTree>
    <p:extLst>
      <p:ext uri="{BB962C8B-B14F-4D97-AF65-F5344CB8AC3E}">
        <p14:creationId xmlns:p14="http://schemas.microsoft.com/office/powerpoint/2010/main" val="12571626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83EEC36-F9C2-4A81-B9A1-62001C381EF7}"/>
              </a:ext>
            </a:extLst>
          </p:cNvPr>
          <p:cNvSpPr>
            <a:spLocks noGrp="1"/>
          </p:cNvSpPr>
          <p:nvPr>
            <p:ph type="title"/>
          </p:nvPr>
        </p:nvSpPr>
        <p:spPr/>
        <p:txBody>
          <a:bodyPr/>
          <a:lstStyle/>
          <a:p>
            <a:r>
              <a:rPr lang="en-US" altLang="zh-TW" dirty="0"/>
              <a:t>Ablation Study</a:t>
            </a:r>
            <a:endParaRPr lang="zh-TW" altLang="en-US" dirty="0"/>
          </a:p>
        </p:txBody>
      </p:sp>
      <p:sp>
        <p:nvSpPr>
          <p:cNvPr id="3" name="內容版面配置區 2">
            <a:extLst>
              <a:ext uri="{FF2B5EF4-FFF2-40B4-BE49-F238E27FC236}">
                <a16:creationId xmlns:a16="http://schemas.microsoft.com/office/drawing/2014/main" id="{4617CFE9-B768-4699-B8DD-635421D0B52D}"/>
              </a:ext>
            </a:extLst>
          </p:cNvPr>
          <p:cNvSpPr>
            <a:spLocks noGrp="1"/>
          </p:cNvSpPr>
          <p:nvPr>
            <p:ph idx="1"/>
          </p:nvPr>
        </p:nvSpPr>
        <p:spPr/>
        <p:txBody>
          <a:bodyPr>
            <a:normAutofit/>
          </a:bodyPr>
          <a:lstStyle/>
          <a:p>
            <a:pPr>
              <a:buFont typeface="Wingdings" panose="05000000000000000000" pitchFamily="2" charset="2"/>
              <a:buChar char="l"/>
            </a:pPr>
            <a:r>
              <a:rPr lang="en-US" altLang="zh-TW" b="1" dirty="0"/>
              <a:t>Recognition Loss in the Detection Stage – </a:t>
            </a:r>
          </a:p>
          <a:p>
            <a:pPr lvl="1">
              <a:buFont typeface="Wingdings" panose="05000000000000000000" pitchFamily="2" charset="2"/>
              <a:buChar char="l"/>
            </a:pPr>
            <a:r>
              <a:rPr lang="en-US" altLang="zh-TW" dirty="0"/>
              <a:t>However, the improvement of character localization is not clearly presented in word-level evaluation.</a:t>
            </a:r>
          </a:p>
          <a:p>
            <a:pPr lvl="1">
              <a:buFont typeface="Wingdings" panose="05000000000000000000" pitchFamily="2" charset="2"/>
              <a:buChar char="l"/>
            </a:pPr>
            <a:r>
              <a:rPr lang="en-US" altLang="zh-TW" dirty="0"/>
              <a:t>Therefore, in order to show individual character localization ability of the detector, when generating pseudo-ground-truths, supervision network calculates the diﬀerence between the number of generated pseudo characters with the number of ground-truth characters in the word transcription.</a:t>
            </a:r>
          </a:p>
          <a:p>
            <a:pPr lvl="1">
              <a:buFont typeface="Wingdings" panose="05000000000000000000" pitchFamily="2" charset="2"/>
              <a:buChar char="l"/>
            </a:pPr>
            <a:endParaRPr lang="en-US" altLang="zh-TW" dirty="0"/>
          </a:p>
        </p:txBody>
      </p:sp>
    </p:spTree>
    <p:extLst>
      <p:ext uri="{BB962C8B-B14F-4D97-AF65-F5344CB8AC3E}">
        <p14:creationId xmlns:p14="http://schemas.microsoft.com/office/powerpoint/2010/main" val="38503833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83EEC36-F9C2-4A81-B9A1-62001C381EF7}"/>
              </a:ext>
            </a:extLst>
          </p:cNvPr>
          <p:cNvSpPr>
            <a:spLocks noGrp="1"/>
          </p:cNvSpPr>
          <p:nvPr>
            <p:ph type="title"/>
          </p:nvPr>
        </p:nvSpPr>
        <p:spPr/>
        <p:txBody>
          <a:bodyPr/>
          <a:lstStyle/>
          <a:p>
            <a:r>
              <a:rPr lang="en-US" altLang="zh-TW" dirty="0"/>
              <a:t>Ablation Study</a:t>
            </a:r>
            <a:endParaRPr lang="zh-TW" altLang="en-US" dirty="0"/>
          </a:p>
        </p:txBody>
      </p:sp>
      <p:sp>
        <p:nvSpPr>
          <p:cNvPr id="3" name="內容版面配置區 2">
            <a:extLst>
              <a:ext uri="{FF2B5EF4-FFF2-40B4-BE49-F238E27FC236}">
                <a16:creationId xmlns:a16="http://schemas.microsoft.com/office/drawing/2014/main" id="{4617CFE9-B768-4699-B8DD-635421D0B52D}"/>
              </a:ext>
            </a:extLst>
          </p:cNvPr>
          <p:cNvSpPr>
            <a:spLocks noGrp="1"/>
          </p:cNvSpPr>
          <p:nvPr>
            <p:ph idx="1"/>
          </p:nvPr>
        </p:nvSpPr>
        <p:spPr/>
        <p:txBody>
          <a:bodyPr/>
          <a:lstStyle/>
          <a:p>
            <a:pPr>
              <a:buFont typeface="Wingdings" panose="05000000000000000000" pitchFamily="2" charset="2"/>
              <a:buChar char="l"/>
            </a:pPr>
            <a:r>
              <a:rPr lang="en-US" altLang="zh-TW" b="1" dirty="0"/>
              <a:t>Recognition Loss in the Detection Stage – </a:t>
            </a:r>
          </a:p>
          <a:p>
            <a:pPr lvl="1">
              <a:buFont typeface="Wingdings" panose="05000000000000000000" pitchFamily="2" charset="2"/>
              <a:buChar char="l"/>
            </a:pPr>
            <a:r>
              <a:rPr lang="en-US" altLang="zh-TW" dirty="0"/>
              <a:t>When training the network on </a:t>
            </a:r>
            <a:r>
              <a:rPr lang="en-US" altLang="zh-TW" dirty="0" err="1"/>
              <a:t>SynthText</a:t>
            </a:r>
            <a:r>
              <a:rPr lang="en-US" altLang="zh-TW" dirty="0"/>
              <a:t> dataset, character error length on each dataset is large. Error decreases further as training is performed on real datasets, but the value drops further by propagating recognition loss to the detection stage.</a:t>
            </a:r>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t>This implies that the use of Character Region Attention improves the quality of the localization ability of the detector.</a:t>
            </a:r>
          </a:p>
          <a:p>
            <a:pPr lvl="1">
              <a:buFont typeface="Wingdings" panose="05000000000000000000" pitchFamily="2" charset="2"/>
              <a:buChar char="l"/>
            </a:pPr>
            <a:endParaRPr lang="en-US" altLang="zh-TW" dirty="0"/>
          </a:p>
          <a:p>
            <a:pPr>
              <a:buFont typeface="Wingdings" panose="05000000000000000000" pitchFamily="2" charset="2"/>
              <a:buChar char="l"/>
            </a:pPr>
            <a:endParaRPr lang="zh-TW" altLang="en-US" b="1" dirty="0"/>
          </a:p>
        </p:txBody>
      </p:sp>
      <p:pic>
        <p:nvPicPr>
          <p:cNvPr id="4" name="圖片 3">
            <a:extLst>
              <a:ext uri="{FF2B5EF4-FFF2-40B4-BE49-F238E27FC236}">
                <a16:creationId xmlns:a16="http://schemas.microsoft.com/office/drawing/2014/main" id="{3DA04BFC-8365-4389-975D-C5F37B0FEA14}"/>
              </a:ext>
            </a:extLst>
          </p:cNvPr>
          <p:cNvPicPr>
            <a:picLocks noChangeAspect="1"/>
          </p:cNvPicPr>
          <p:nvPr/>
        </p:nvPicPr>
        <p:blipFill>
          <a:blip r:embed="rId2"/>
          <a:stretch>
            <a:fillRect/>
          </a:stretch>
        </p:blipFill>
        <p:spPr>
          <a:xfrm>
            <a:off x="2652713" y="3176208"/>
            <a:ext cx="6719888" cy="1548000"/>
          </a:xfrm>
          <a:prstGeom prst="rect">
            <a:avLst/>
          </a:prstGeom>
        </p:spPr>
      </p:pic>
    </p:spTree>
    <p:extLst>
      <p:ext uri="{BB962C8B-B14F-4D97-AF65-F5344CB8AC3E}">
        <p14:creationId xmlns:p14="http://schemas.microsoft.com/office/powerpoint/2010/main" val="294678044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727BB44-74DF-42DE-A304-D29462486851}"/>
              </a:ext>
            </a:extLst>
          </p:cNvPr>
          <p:cNvSpPr>
            <a:spLocks noGrp="1"/>
          </p:cNvSpPr>
          <p:nvPr>
            <p:ph type="title"/>
          </p:nvPr>
        </p:nvSpPr>
        <p:spPr/>
        <p:txBody>
          <a:bodyPr/>
          <a:lstStyle/>
          <a:p>
            <a:r>
              <a:rPr lang="en-US" altLang="zh-TW" dirty="0"/>
              <a:t>Ablation Study</a:t>
            </a:r>
            <a:endParaRPr lang="zh-TW" altLang="en-US" dirty="0"/>
          </a:p>
        </p:txBody>
      </p:sp>
      <p:sp>
        <p:nvSpPr>
          <p:cNvPr id="3" name="內容版面配置區 2">
            <a:extLst>
              <a:ext uri="{FF2B5EF4-FFF2-40B4-BE49-F238E27FC236}">
                <a16:creationId xmlns:a16="http://schemas.microsoft.com/office/drawing/2014/main" id="{31EC18E2-E1C8-4BB4-98C5-06BEC94B314E}"/>
              </a:ext>
            </a:extLst>
          </p:cNvPr>
          <p:cNvSpPr>
            <a:spLocks noGrp="1"/>
          </p:cNvSpPr>
          <p:nvPr>
            <p:ph idx="1"/>
          </p:nvPr>
        </p:nvSpPr>
        <p:spPr/>
        <p:txBody>
          <a:bodyPr/>
          <a:lstStyle/>
          <a:p>
            <a:pPr>
              <a:buFont typeface="Wingdings" panose="05000000000000000000" pitchFamily="2" charset="2"/>
              <a:buChar char="l"/>
            </a:pPr>
            <a:r>
              <a:rPr lang="en-US" altLang="zh-TW" b="1" dirty="0"/>
              <a:t>Importance of Orientation Estimation – </a:t>
            </a:r>
          </a:p>
          <a:p>
            <a:pPr lvl="1">
              <a:buFont typeface="Wingdings" panose="05000000000000000000" pitchFamily="2" charset="2"/>
              <a:buChar char="l"/>
            </a:pPr>
            <a:r>
              <a:rPr lang="en-US" altLang="zh-TW" dirty="0"/>
              <a:t>The orientation estimation is important because there are many oriented texts in scene text images.</a:t>
            </a:r>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t>We compare the results of our model when the orientation information is not used. On the IC15 dataset, the performance drops from 74.9% to 74.1% (−0.8%), and on </a:t>
            </a:r>
            <a:r>
              <a:rPr lang="en-US" altLang="zh-TW" dirty="0" err="1"/>
              <a:t>TotalText</a:t>
            </a:r>
            <a:r>
              <a:rPr lang="en-US" altLang="zh-TW" dirty="0"/>
              <a:t> dataset, the h-mean value drops from 78.7% to 77.5% (−1.2%).</a:t>
            </a:r>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t>The results show that the use of accurate angle information escalates performance on rotated texts.</a:t>
            </a:r>
          </a:p>
          <a:p>
            <a:endParaRPr lang="zh-TW" altLang="en-US" dirty="0"/>
          </a:p>
        </p:txBody>
      </p:sp>
      <p:pic>
        <p:nvPicPr>
          <p:cNvPr id="5" name="圖片 4">
            <a:extLst>
              <a:ext uri="{FF2B5EF4-FFF2-40B4-BE49-F238E27FC236}">
                <a16:creationId xmlns:a16="http://schemas.microsoft.com/office/drawing/2014/main" id="{1FC8C3E8-3C07-49E3-8E0B-E34FE748D930}"/>
              </a:ext>
            </a:extLst>
          </p:cNvPr>
          <p:cNvPicPr>
            <a:picLocks noChangeAspect="1"/>
          </p:cNvPicPr>
          <p:nvPr/>
        </p:nvPicPr>
        <p:blipFill>
          <a:blip r:embed="rId2"/>
          <a:stretch>
            <a:fillRect/>
          </a:stretch>
        </p:blipFill>
        <p:spPr>
          <a:xfrm>
            <a:off x="4103370" y="2508885"/>
            <a:ext cx="3238500" cy="1047750"/>
          </a:xfrm>
          <a:prstGeom prst="rect">
            <a:avLst/>
          </a:prstGeom>
        </p:spPr>
      </p:pic>
    </p:spTree>
    <p:extLst>
      <p:ext uri="{BB962C8B-B14F-4D97-AF65-F5344CB8AC3E}">
        <p14:creationId xmlns:p14="http://schemas.microsoft.com/office/powerpoint/2010/main" val="7899797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26FD774-4331-4A58-AE48-2937B6C781DB}"/>
              </a:ext>
            </a:extLst>
          </p:cNvPr>
          <p:cNvSpPr>
            <a:spLocks noGrp="1"/>
          </p:cNvSpPr>
          <p:nvPr>
            <p:ph type="title"/>
          </p:nvPr>
        </p:nvSpPr>
        <p:spPr/>
        <p:txBody>
          <a:bodyPr/>
          <a:lstStyle/>
          <a:p>
            <a:r>
              <a:rPr lang="en-US" altLang="zh-TW" dirty="0"/>
              <a:t>Discussion</a:t>
            </a:r>
            <a:endParaRPr lang="zh-TW" altLang="en-US" dirty="0"/>
          </a:p>
        </p:txBody>
      </p:sp>
      <p:sp>
        <p:nvSpPr>
          <p:cNvPr id="3" name="內容版面配置區 2">
            <a:extLst>
              <a:ext uri="{FF2B5EF4-FFF2-40B4-BE49-F238E27FC236}">
                <a16:creationId xmlns:a16="http://schemas.microsoft.com/office/drawing/2014/main" id="{DAF90E2E-8135-46A9-97DA-344B313FD15A}"/>
              </a:ext>
            </a:extLst>
          </p:cNvPr>
          <p:cNvSpPr>
            <a:spLocks noGrp="1"/>
          </p:cNvSpPr>
          <p:nvPr>
            <p:ph idx="1"/>
          </p:nvPr>
        </p:nvSpPr>
        <p:spPr/>
        <p:txBody>
          <a:bodyPr/>
          <a:lstStyle/>
          <a:p>
            <a:pPr>
              <a:buFont typeface="Wingdings" panose="05000000000000000000" pitchFamily="2" charset="2"/>
              <a:buChar char="l"/>
            </a:pPr>
            <a:r>
              <a:rPr lang="en-US" altLang="zh-TW" b="1" dirty="0"/>
              <a:t>Inference Speed – </a:t>
            </a:r>
            <a:endParaRPr lang="en-US" altLang="zh-TW" dirty="0"/>
          </a:p>
          <a:p>
            <a:pPr lvl="1">
              <a:buFont typeface="Wingdings" panose="05000000000000000000" pitchFamily="2" charset="2"/>
              <a:buChar char="l"/>
            </a:pPr>
            <a:r>
              <a:rPr lang="en-US" altLang="zh-TW" dirty="0"/>
              <a:t>Compared with the 8.6 FPS of the VGG based CRAFT detector [2], the </a:t>
            </a:r>
            <a:r>
              <a:rPr lang="en-US" altLang="zh-TW" dirty="0" err="1"/>
              <a:t>ResNet</a:t>
            </a:r>
            <a:r>
              <a:rPr lang="en-US" altLang="zh-TW" dirty="0"/>
              <a:t> based CRAFTS network achieves higher FPS (9.9 FPS) on the same sized input.</a:t>
            </a:r>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t>Directly using the control points from the rectiﬁcation module alleviates the need of post processing for polygon generation.</a:t>
            </a:r>
            <a:endParaRPr lang="zh-TW" altLang="en-US" dirty="0"/>
          </a:p>
        </p:txBody>
      </p:sp>
      <p:pic>
        <p:nvPicPr>
          <p:cNvPr id="4" name="圖片 3">
            <a:extLst>
              <a:ext uri="{FF2B5EF4-FFF2-40B4-BE49-F238E27FC236}">
                <a16:creationId xmlns:a16="http://schemas.microsoft.com/office/drawing/2014/main" id="{4261C9A8-FDEF-4F56-8248-89F34D7B7B77}"/>
              </a:ext>
            </a:extLst>
          </p:cNvPr>
          <p:cNvPicPr>
            <a:picLocks noChangeAspect="1"/>
          </p:cNvPicPr>
          <p:nvPr/>
        </p:nvPicPr>
        <p:blipFill>
          <a:blip r:embed="rId2"/>
          <a:stretch>
            <a:fillRect/>
          </a:stretch>
        </p:blipFill>
        <p:spPr>
          <a:xfrm>
            <a:off x="2469833" y="3659083"/>
            <a:ext cx="2556680" cy="2210011"/>
          </a:xfrm>
          <a:prstGeom prst="rect">
            <a:avLst/>
          </a:prstGeom>
        </p:spPr>
      </p:pic>
      <p:pic>
        <p:nvPicPr>
          <p:cNvPr id="5" name="圖片 4">
            <a:extLst>
              <a:ext uri="{FF2B5EF4-FFF2-40B4-BE49-F238E27FC236}">
                <a16:creationId xmlns:a16="http://schemas.microsoft.com/office/drawing/2014/main" id="{CD922F92-AB59-4F9A-959A-7CD5705DB72B}"/>
              </a:ext>
            </a:extLst>
          </p:cNvPr>
          <p:cNvPicPr>
            <a:picLocks noChangeAspect="1"/>
          </p:cNvPicPr>
          <p:nvPr/>
        </p:nvPicPr>
        <p:blipFill>
          <a:blip r:embed="rId3"/>
          <a:stretch>
            <a:fillRect/>
          </a:stretch>
        </p:blipFill>
        <p:spPr>
          <a:xfrm>
            <a:off x="6399066" y="3857414"/>
            <a:ext cx="3793376" cy="1725719"/>
          </a:xfrm>
          <a:prstGeom prst="rect">
            <a:avLst/>
          </a:prstGeom>
        </p:spPr>
      </p:pic>
      <p:sp>
        <p:nvSpPr>
          <p:cNvPr id="6" name="箭號: 向右 5">
            <a:extLst>
              <a:ext uri="{FF2B5EF4-FFF2-40B4-BE49-F238E27FC236}">
                <a16:creationId xmlns:a16="http://schemas.microsoft.com/office/drawing/2014/main" id="{9B5CF08A-1797-44BD-90A0-B2F615F40E9F}"/>
              </a:ext>
            </a:extLst>
          </p:cNvPr>
          <p:cNvSpPr/>
          <p:nvPr/>
        </p:nvSpPr>
        <p:spPr>
          <a:xfrm>
            <a:off x="5231777" y="4514850"/>
            <a:ext cx="962025" cy="2476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文字方塊 6">
            <a:extLst>
              <a:ext uri="{FF2B5EF4-FFF2-40B4-BE49-F238E27FC236}">
                <a16:creationId xmlns:a16="http://schemas.microsoft.com/office/drawing/2014/main" id="{5A89BA22-2C23-4087-9239-C49151AF256B}"/>
              </a:ext>
            </a:extLst>
          </p:cNvPr>
          <p:cNvSpPr txBox="1"/>
          <p:nvPr/>
        </p:nvSpPr>
        <p:spPr>
          <a:xfrm>
            <a:off x="1097280" y="5905597"/>
            <a:ext cx="9315450" cy="461665"/>
          </a:xfrm>
          <a:prstGeom prst="rect">
            <a:avLst/>
          </a:prstGeom>
          <a:noFill/>
        </p:spPr>
        <p:txBody>
          <a:bodyPr wrap="square" rtlCol="0">
            <a:spAutoFit/>
          </a:bodyPr>
          <a:lstStyle/>
          <a:p>
            <a:r>
              <a:rPr lang="en-US" altLang="zh-TW" sz="1200" dirty="0"/>
              <a:t>[2] </a:t>
            </a:r>
            <a:r>
              <a:rPr lang="en-US" altLang="zh-TW" sz="1200" dirty="0" err="1"/>
              <a:t>Baek</a:t>
            </a:r>
            <a:r>
              <a:rPr lang="en-US" altLang="zh-TW" sz="1200" dirty="0"/>
              <a:t>, Y., Lee, B., Han, D., Yun, S., Lee, H.: Character region awareness for text detection. In: Proceedings of the IEEE Conference on Computer Vision and Pattern Recognition, pp. 9365–9374 (2019)</a:t>
            </a:r>
            <a:endParaRPr lang="zh-TW" altLang="en-US" sz="1200" dirty="0"/>
          </a:p>
        </p:txBody>
      </p:sp>
    </p:spTree>
    <p:extLst>
      <p:ext uri="{BB962C8B-B14F-4D97-AF65-F5344CB8AC3E}">
        <p14:creationId xmlns:p14="http://schemas.microsoft.com/office/powerpoint/2010/main" val="1885005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26FD774-4331-4A58-AE48-2937B6C781DB}"/>
              </a:ext>
            </a:extLst>
          </p:cNvPr>
          <p:cNvSpPr>
            <a:spLocks noGrp="1"/>
          </p:cNvSpPr>
          <p:nvPr>
            <p:ph type="title"/>
          </p:nvPr>
        </p:nvSpPr>
        <p:spPr/>
        <p:txBody>
          <a:bodyPr/>
          <a:lstStyle/>
          <a:p>
            <a:r>
              <a:rPr lang="en-US" altLang="zh-TW"/>
              <a:t>Discussion</a:t>
            </a:r>
            <a:endParaRPr lang="zh-TW" altLang="en-US" dirty="0"/>
          </a:p>
        </p:txBody>
      </p:sp>
      <p:sp>
        <p:nvSpPr>
          <p:cNvPr id="3" name="內容版面配置區 2">
            <a:extLst>
              <a:ext uri="{FF2B5EF4-FFF2-40B4-BE49-F238E27FC236}">
                <a16:creationId xmlns:a16="http://schemas.microsoft.com/office/drawing/2014/main" id="{DAF90E2E-8135-46A9-97DA-344B313FD15A}"/>
              </a:ext>
            </a:extLst>
          </p:cNvPr>
          <p:cNvSpPr>
            <a:spLocks noGrp="1"/>
          </p:cNvSpPr>
          <p:nvPr>
            <p:ph idx="1"/>
          </p:nvPr>
        </p:nvSpPr>
        <p:spPr/>
        <p:txBody>
          <a:bodyPr/>
          <a:lstStyle/>
          <a:p>
            <a:pPr>
              <a:buFont typeface="Wingdings" panose="05000000000000000000" pitchFamily="2" charset="2"/>
              <a:buChar char="l"/>
            </a:pPr>
            <a:r>
              <a:rPr lang="en-US" altLang="zh-TW" b="1"/>
              <a:t>Granularity Diﬀerence Issue –</a:t>
            </a:r>
          </a:p>
          <a:p>
            <a:pPr lvl="1">
              <a:buFont typeface="Wingdings" panose="05000000000000000000" pitchFamily="2" charset="2"/>
              <a:buChar char="l"/>
            </a:pPr>
            <a:r>
              <a:rPr lang="en-US" altLang="zh-TW"/>
              <a:t>We assume that the granularity</a:t>
            </a:r>
            <a:r>
              <a:rPr lang="zh-TW" altLang="en-US"/>
              <a:t> </a:t>
            </a:r>
            <a:r>
              <a:rPr lang="en-US" altLang="zh-TW"/>
              <a:t>(</a:t>
            </a:r>
            <a:r>
              <a:rPr lang="zh-TW" altLang="en-US"/>
              <a:t>粒度</a:t>
            </a:r>
            <a:r>
              <a:rPr lang="en-US" altLang="zh-TW"/>
              <a:t>) diﬀerence between the ground-truth and prediction box causes relatively low detection performance on the IC15 dataset. </a:t>
            </a:r>
          </a:p>
          <a:p>
            <a:pPr lvl="1">
              <a:buFont typeface="Wingdings" panose="05000000000000000000" pitchFamily="2" charset="2"/>
              <a:buChar char="l"/>
            </a:pPr>
            <a:endParaRPr lang="zh-TW" altLang="en-US" b="1" dirty="0"/>
          </a:p>
        </p:txBody>
      </p:sp>
      <p:pic>
        <p:nvPicPr>
          <p:cNvPr id="4" name="圖片 3">
            <a:extLst>
              <a:ext uri="{FF2B5EF4-FFF2-40B4-BE49-F238E27FC236}">
                <a16:creationId xmlns:a16="http://schemas.microsoft.com/office/drawing/2014/main" id="{9FAA3000-C1D8-44F2-A52F-FF92CFE0F1B7}"/>
              </a:ext>
            </a:extLst>
          </p:cNvPr>
          <p:cNvPicPr>
            <a:picLocks noChangeAspect="1"/>
          </p:cNvPicPr>
          <p:nvPr/>
        </p:nvPicPr>
        <p:blipFill>
          <a:blip r:embed="rId2"/>
          <a:stretch>
            <a:fillRect/>
          </a:stretch>
        </p:blipFill>
        <p:spPr>
          <a:xfrm>
            <a:off x="2901433" y="2862510"/>
            <a:ext cx="6389133" cy="3191158"/>
          </a:xfrm>
          <a:prstGeom prst="rect">
            <a:avLst/>
          </a:prstGeom>
        </p:spPr>
      </p:pic>
    </p:spTree>
    <p:extLst>
      <p:ext uri="{BB962C8B-B14F-4D97-AF65-F5344CB8AC3E}">
        <p14:creationId xmlns:p14="http://schemas.microsoft.com/office/powerpoint/2010/main" val="28658603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26FD774-4331-4A58-AE48-2937B6C781DB}"/>
              </a:ext>
            </a:extLst>
          </p:cNvPr>
          <p:cNvSpPr>
            <a:spLocks noGrp="1"/>
          </p:cNvSpPr>
          <p:nvPr>
            <p:ph type="title"/>
          </p:nvPr>
        </p:nvSpPr>
        <p:spPr/>
        <p:txBody>
          <a:bodyPr/>
          <a:lstStyle/>
          <a:p>
            <a:r>
              <a:rPr lang="en-US" altLang="zh-TW"/>
              <a:t>Discussion</a:t>
            </a:r>
            <a:endParaRPr lang="zh-TW" altLang="en-US" dirty="0"/>
          </a:p>
        </p:txBody>
      </p:sp>
      <p:sp>
        <p:nvSpPr>
          <p:cNvPr id="3" name="內容版面配置區 2">
            <a:extLst>
              <a:ext uri="{FF2B5EF4-FFF2-40B4-BE49-F238E27FC236}">
                <a16:creationId xmlns:a16="http://schemas.microsoft.com/office/drawing/2014/main" id="{DAF90E2E-8135-46A9-97DA-344B313FD15A}"/>
              </a:ext>
            </a:extLst>
          </p:cNvPr>
          <p:cNvSpPr>
            <a:spLocks noGrp="1"/>
          </p:cNvSpPr>
          <p:nvPr>
            <p:ph idx="1"/>
          </p:nvPr>
        </p:nvSpPr>
        <p:spPr/>
        <p:txBody>
          <a:bodyPr/>
          <a:lstStyle/>
          <a:p>
            <a:pPr>
              <a:buFont typeface="Wingdings" panose="05000000000000000000" pitchFamily="2" charset="2"/>
              <a:buChar char="l"/>
            </a:pPr>
            <a:r>
              <a:rPr lang="en-US" altLang="zh-TW" b="1" dirty="0"/>
              <a:t>Granularity Diﬀerence Issue –</a:t>
            </a:r>
          </a:p>
          <a:p>
            <a:pPr lvl="1">
              <a:buFont typeface="Wingdings" panose="05000000000000000000" pitchFamily="2" charset="2"/>
              <a:buChar char="l"/>
            </a:pPr>
            <a:r>
              <a:rPr lang="en-US" altLang="zh-TW" dirty="0"/>
              <a:t>Character-level segmentation methods tend to</a:t>
            </a:r>
            <a:r>
              <a:rPr lang="zh-TW" altLang="en-US" dirty="0"/>
              <a:t> </a:t>
            </a:r>
            <a:r>
              <a:rPr lang="en-US" altLang="zh-TW" dirty="0"/>
              <a:t>generalize character connectivity based on space and color cues, and not capture</a:t>
            </a:r>
            <a:r>
              <a:rPr lang="zh-TW" altLang="en-US" dirty="0"/>
              <a:t> </a:t>
            </a:r>
            <a:r>
              <a:rPr lang="en-US" altLang="zh-TW" dirty="0"/>
              <a:t>the whole feature of word instance.</a:t>
            </a:r>
          </a:p>
          <a:p>
            <a:pPr lvl="1">
              <a:buFont typeface="Wingdings" panose="05000000000000000000" pitchFamily="2" charset="2"/>
              <a:buChar char="l"/>
            </a:pPr>
            <a:endParaRPr lang="en-US" altLang="zh-TW" dirty="0"/>
          </a:p>
          <a:p>
            <a:pPr lvl="1">
              <a:buFont typeface="Wingdings" panose="05000000000000000000" pitchFamily="2" charset="2"/>
              <a:buChar char="l"/>
            </a:pPr>
            <a:r>
              <a:rPr lang="en-US" altLang="zh-TW" dirty="0"/>
              <a:t>For this reason, the outputs do not follow</a:t>
            </a:r>
            <a:r>
              <a:rPr lang="zh-TW" altLang="en-US" dirty="0"/>
              <a:t> </a:t>
            </a:r>
            <a:r>
              <a:rPr lang="en-US" altLang="zh-TW" dirty="0"/>
              <a:t>the annotation style of the boxes required by the benchmark.</a:t>
            </a:r>
            <a:endParaRPr lang="zh-TW" altLang="en-US" dirty="0"/>
          </a:p>
        </p:txBody>
      </p:sp>
    </p:spTree>
    <p:extLst>
      <p:ext uri="{BB962C8B-B14F-4D97-AF65-F5344CB8AC3E}">
        <p14:creationId xmlns:p14="http://schemas.microsoft.com/office/powerpoint/2010/main" val="29332174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a:t>Outline</a:t>
            </a:r>
            <a:endParaRPr lang="zh-TW" altLang="en-US"/>
          </a:p>
        </p:txBody>
      </p:sp>
      <p:sp>
        <p:nvSpPr>
          <p:cNvPr id="3" name="內容版面配置區 2"/>
          <p:cNvSpPr>
            <a:spLocks noGrp="1"/>
          </p:cNvSpPr>
          <p:nvPr>
            <p:ph idx="1"/>
          </p:nvPr>
        </p:nvSpPr>
        <p:spPr/>
        <p:txBody>
          <a:bodyPr/>
          <a:lstStyle/>
          <a:p>
            <a:pPr>
              <a:buFont typeface="Wingdings" panose="05000000000000000000" pitchFamily="2" charset="2"/>
              <a:buChar char="l"/>
            </a:pPr>
            <a:r>
              <a:rPr lang="en-US" altLang="zh-TW" dirty="0">
                <a:solidFill>
                  <a:schemeClr val="bg1">
                    <a:lumMod val="75000"/>
                  </a:schemeClr>
                </a:solidFill>
              </a:rPr>
              <a:t>Introduction</a:t>
            </a:r>
          </a:p>
          <a:p>
            <a:pPr>
              <a:buFont typeface="Wingdings" panose="05000000000000000000" pitchFamily="2" charset="2"/>
              <a:buChar char="l"/>
            </a:pPr>
            <a:r>
              <a:rPr lang="en-US" altLang="zh-TW" dirty="0">
                <a:solidFill>
                  <a:schemeClr val="bg1">
                    <a:lumMod val="75000"/>
                  </a:schemeClr>
                </a:solidFill>
              </a:rPr>
              <a:t>Methodology</a:t>
            </a:r>
          </a:p>
          <a:p>
            <a:pPr>
              <a:buFont typeface="Wingdings" panose="05000000000000000000" pitchFamily="2" charset="2"/>
              <a:buChar char="l"/>
            </a:pPr>
            <a:r>
              <a:rPr lang="en-US" altLang="zh-TW" dirty="0">
                <a:solidFill>
                  <a:schemeClr val="bg1">
                    <a:lumMod val="75000"/>
                  </a:schemeClr>
                </a:solidFill>
              </a:rPr>
              <a:t>Experiment</a:t>
            </a:r>
          </a:p>
          <a:p>
            <a:pPr>
              <a:buFont typeface="Wingdings" panose="05000000000000000000" pitchFamily="2" charset="2"/>
              <a:buChar char="l"/>
            </a:pPr>
            <a:r>
              <a:rPr lang="en-US" altLang="zh-TW" dirty="0"/>
              <a:t>Conclusion</a:t>
            </a:r>
          </a:p>
          <a:p>
            <a:pPr>
              <a:buFont typeface="Wingdings" panose="05000000000000000000" pitchFamily="2" charset="2"/>
              <a:buChar char="l"/>
            </a:pPr>
            <a:r>
              <a:rPr lang="en-US" altLang="zh-TW" dirty="0">
                <a:solidFill>
                  <a:schemeClr val="bg1">
                    <a:lumMod val="75000"/>
                  </a:schemeClr>
                </a:solidFill>
              </a:rPr>
              <a:t>Progress Report</a:t>
            </a:r>
          </a:p>
        </p:txBody>
      </p:sp>
    </p:spTree>
    <p:extLst>
      <p:ext uri="{BB962C8B-B14F-4D97-AF65-F5344CB8AC3E}">
        <p14:creationId xmlns:p14="http://schemas.microsoft.com/office/powerpoint/2010/main" val="12134953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7B7C5E8-07A3-4E7B-854A-9FAA4A186E7F}"/>
              </a:ext>
            </a:extLst>
          </p:cNvPr>
          <p:cNvSpPr>
            <a:spLocks noGrp="1"/>
          </p:cNvSpPr>
          <p:nvPr>
            <p:ph type="title"/>
          </p:nvPr>
        </p:nvSpPr>
        <p:spPr/>
        <p:txBody>
          <a:bodyPr/>
          <a:lstStyle/>
          <a:p>
            <a:r>
              <a:rPr lang="en-US" altLang="zh-TW" dirty="0"/>
              <a:t>Conclusion</a:t>
            </a:r>
            <a:endParaRPr lang="zh-TW" altLang="en-US" dirty="0"/>
          </a:p>
        </p:txBody>
      </p:sp>
      <p:sp>
        <p:nvSpPr>
          <p:cNvPr id="3" name="內容版面配置區 2">
            <a:extLst>
              <a:ext uri="{FF2B5EF4-FFF2-40B4-BE49-F238E27FC236}">
                <a16:creationId xmlns:a16="http://schemas.microsoft.com/office/drawing/2014/main" id="{A168EB5C-2188-4CF8-ADA3-BF292F632CA3}"/>
              </a:ext>
            </a:extLst>
          </p:cNvPr>
          <p:cNvSpPr>
            <a:spLocks noGrp="1"/>
          </p:cNvSpPr>
          <p:nvPr>
            <p:ph idx="1"/>
          </p:nvPr>
        </p:nvSpPr>
        <p:spPr/>
        <p:txBody>
          <a:bodyPr>
            <a:normAutofit fontScale="92500" lnSpcReduction="10000"/>
          </a:bodyPr>
          <a:lstStyle/>
          <a:p>
            <a:pPr>
              <a:buFont typeface="Wingdings" panose="05000000000000000000" pitchFamily="2" charset="2"/>
              <a:buChar char="l"/>
            </a:pPr>
            <a:r>
              <a:rPr lang="en-US" altLang="zh-TW" dirty="0"/>
              <a:t>In this paper, we present an end-to-end trainable single pipeline model that tightly couples detection and recognition modules.</a:t>
            </a:r>
          </a:p>
          <a:p>
            <a:pPr>
              <a:buFont typeface="Wingdings" panose="05000000000000000000" pitchFamily="2" charset="2"/>
              <a:buChar char="l"/>
            </a:pPr>
            <a:endParaRPr lang="en-US" altLang="zh-TW" dirty="0"/>
          </a:p>
          <a:p>
            <a:pPr>
              <a:buFont typeface="Wingdings" panose="05000000000000000000" pitchFamily="2" charset="2"/>
              <a:buChar char="l"/>
            </a:pPr>
            <a:r>
              <a:rPr lang="en-US" altLang="zh-TW" dirty="0"/>
              <a:t>Character region attention </a:t>
            </a:r>
            <a:r>
              <a:rPr lang="en-US" altLang="zh-TW" dirty="0" err="1"/>
              <a:t>inthe</a:t>
            </a:r>
            <a:r>
              <a:rPr lang="en-US" altLang="zh-TW" dirty="0"/>
              <a:t> sharing stage fully exploit character region map to help recognizer rectify and attend better to the text regions.</a:t>
            </a:r>
          </a:p>
          <a:p>
            <a:pPr>
              <a:buFont typeface="Wingdings" panose="05000000000000000000" pitchFamily="2" charset="2"/>
              <a:buChar char="l"/>
            </a:pPr>
            <a:endParaRPr lang="en-US" altLang="zh-TW" dirty="0"/>
          </a:p>
          <a:p>
            <a:pPr>
              <a:buFont typeface="Wingdings" panose="05000000000000000000" pitchFamily="2" charset="2"/>
              <a:buChar char="l"/>
            </a:pPr>
            <a:r>
              <a:rPr lang="en-US" altLang="zh-TW" dirty="0"/>
              <a:t>We design the recognition loss propagate through detection stage and enhances the character localization ability of the detector.</a:t>
            </a:r>
          </a:p>
          <a:p>
            <a:pPr>
              <a:buFont typeface="Wingdings" panose="05000000000000000000" pitchFamily="2" charset="2"/>
              <a:buChar char="l"/>
            </a:pPr>
            <a:endParaRPr lang="en-US" altLang="zh-TW" dirty="0"/>
          </a:p>
          <a:p>
            <a:pPr>
              <a:buFont typeface="Wingdings" panose="05000000000000000000" pitchFamily="2" charset="2"/>
              <a:buChar char="l"/>
            </a:pPr>
            <a:r>
              <a:rPr lang="en-US" altLang="zh-TW" dirty="0"/>
              <a:t>The rectiﬁcation module in the sharing stage enables ﬁne localization of curved texts, and obviates the need of developing hand crafted post-processing.</a:t>
            </a:r>
            <a:endParaRPr lang="zh-TW" altLang="en-US" dirty="0"/>
          </a:p>
        </p:txBody>
      </p:sp>
    </p:spTree>
    <p:extLst>
      <p:ext uri="{BB962C8B-B14F-4D97-AF65-F5344CB8AC3E}">
        <p14:creationId xmlns:p14="http://schemas.microsoft.com/office/powerpoint/2010/main" val="14978031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a:t>Outline</a:t>
            </a:r>
            <a:endParaRPr lang="zh-TW" altLang="en-US"/>
          </a:p>
        </p:txBody>
      </p:sp>
      <p:sp>
        <p:nvSpPr>
          <p:cNvPr id="3" name="內容版面配置區 2"/>
          <p:cNvSpPr>
            <a:spLocks noGrp="1"/>
          </p:cNvSpPr>
          <p:nvPr>
            <p:ph idx="1"/>
          </p:nvPr>
        </p:nvSpPr>
        <p:spPr/>
        <p:txBody>
          <a:bodyPr/>
          <a:lstStyle/>
          <a:p>
            <a:pPr>
              <a:buFont typeface="Wingdings" panose="05000000000000000000" pitchFamily="2" charset="2"/>
              <a:buChar char="l"/>
            </a:pPr>
            <a:r>
              <a:rPr lang="en-US" altLang="zh-TW" dirty="0">
                <a:solidFill>
                  <a:schemeClr val="bg1">
                    <a:lumMod val="75000"/>
                  </a:schemeClr>
                </a:solidFill>
              </a:rPr>
              <a:t>Introduction</a:t>
            </a:r>
          </a:p>
          <a:p>
            <a:pPr>
              <a:buFont typeface="Wingdings" panose="05000000000000000000" pitchFamily="2" charset="2"/>
              <a:buChar char="l"/>
            </a:pPr>
            <a:r>
              <a:rPr lang="en-US" altLang="zh-TW" dirty="0">
                <a:solidFill>
                  <a:schemeClr val="bg1">
                    <a:lumMod val="75000"/>
                  </a:schemeClr>
                </a:solidFill>
              </a:rPr>
              <a:t>Methodology</a:t>
            </a:r>
          </a:p>
          <a:p>
            <a:pPr>
              <a:buFont typeface="Wingdings" panose="05000000000000000000" pitchFamily="2" charset="2"/>
              <a:buChar char="l"/>
            </a:pPr>
            <a:r>
              <a:rPr lang="en-US" altLang="zh-TW" dirty="0">
                <a:solidFill>
                  <a:schemeClr val="bg1">
                    <a:lumMod val="75000"/>
                  </a:schemeClr>
                </a:solidFill>
              </a:rPr>
              <a:t>Experiment</a:t>
            </a:r>
          </a:p>
          <a:p>
            <a:pPr>
              <a:buFont typeface="Wingdings" panose="05000000000000000000" pitchFamily="2" charset="2"/>
              <a:buChar char="l"/>
            </a:pPr>
            <a:r>
              <a:rPr lang="en-US" altLang="zh-TW" dirty="0">
                <a:solidFill>
                  <a:schemeClr val="bg1">
                    <a:lumMod val="75000"/>
                  </a:schemeClr>
                </a:solidFill>
              </a:rPr>
              <a:t>Conclusion</a:t>
            </a:r>
          </a:p>
          <a:p>
            <a:pPr>
              <a:buFont typeface="Wingdings" panose="05000000000000000000" pitchFamily="2" charset="2"/>
              <a:buChar char="l"/>
            </a:pPr>
            <a:r>
              <a:rPr lang="en-US" altLang="zh-TW" dirty="0"/>
              <a:t>Progress Report</a:t>
            </a:r>
          </a:p>
        </p:txBody>
      </p:sp>
    </p:spTree>
    <p:extLst>
      <p:ext uri="{BB962C8B-B14F-4D97-AF65-F5344CB8AC3E}">
        <p14:creationId xmlns:p14="http://schemas.microsoft.com/office/powerpoint/2010/main" val="246510588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8C281DC-ADBF-4368-9A27-603FA1E977F5}"/>
              </a:ext>
            </a:extLst>
          </p:cNvPr>
          <p:cNvSpPr>
            <a:spLocks noGrp="1"/>
          </p:cNvSpPr>
          <p:nvPr>
            <p:ph type="title"/>
          </p:nvPr>
        </p:nvSpPr>
        <p:spPr/>
        <p:txBody>
          <a:bodyPr/>
          <a:lstStyle/>
          <a:p>
            <a:r>
              <a:rPr lang="en-US" altLang="zh-TW" dirty="0"/>
              <a:t>Progress Report</a:t>
            </a:r>
            <a:endParaRPr lang="zh-TW" altLang="en-US" dirty="0"/>
          </a:p>
        </p:txBody>
      </p:sp>
      <p:pic>
        <p:nvPicPr>
          <p:cNvPr id="5" name="內容版面配置區 4" descr="一張含有 文字, 相片, 覆蓋, 雪 的圖片&#10;&#10;自動產生的描述">
            <a:extLst>
              <a:ext uri="{FF2B5EF4-FFF2-40B4-BE49-F238E27FC236}">
                <a16:creationId xmlns:a16="http://schemas.microsoft.com/office/drawing/2014/main" id="{13CBA5CF-CADE-46B2-B0B2-33AB86FC1AEC}"/>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98980" y="1994431"/>
            <a:ext cx="5034258" cy="3561114"/>
          </a:xfrm>
        </p:spPr>
      </p:pic>
      <p:sp>
        <p:nvSpPr>
          <p:cNvPr id="6" name="矩形 5">
            <a:extLst>
              <a:ext uri="{FF2B5EF4-FFF2-40B4-BE49-F238E27FC236}">
                <a16:creationId xmlns:a16="http://schemas.microsoft.com/office/drawing/2014/main" id="{3CD5A04C-B61C-4955-AF3B-12626A827A41}"/>
              </a:ext>
            </a:extLst>
          </p:cNvPr>
          <p:cNvSpPr/>
          <p:nvPr/>
        </p:nvSpPr>
        <p:spPr>
          <a:xfrm rot="1541779">
            <a:off x="3554948" y="2154393"/>
            <a:ext cx="412852" cy="311504"/>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a:extLst>
              <a:ext uri="{FF2B5EF4-FFF2-40B4-BE49-F238E27FC236}">
                <a16:creationId xmlns:a16="http://schemas.microsoft.com/office/drawing/2014/main" id="{FE75B43C-8872-481F-94D9-1D364DB99962}"/>
              </a:ext>
            </a:extLst>
          </p:cNvPr>
          <p:cNvSpPr/>
          <p:nvPr/>
        </p:nvSpPr>
        <p:spPr>
          <a:xfrm>
            <a:off x="4667250" y="2044700"/>
            <a:ext cx="577850" cy="167640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矩形 7">
            <a:extLst>
              <a:ext uri="{FF2B5EF4-FFF2-40B4-BE49-F238E27FC236}">
                <a16:creationId xmlns:a16="http://schemas.microsoft.com/office/drawing/2014/main" id="{BA163DEE-7217-4515-B253-79D9954D686E}"/>
              </a:ext>
            </a:extLst>
          </p:cNvPr>
          <p:cNvSpPr/>
          <p:nvPr/>
        </p:nvSpPr>
        <p:spPr>
          <a:xfrm rot="926445">
            <a:off x="5048371" y="4089333"/>
            <a:ext cx="929999" cy="532691"/>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矩形 8">
            <a:extLst>
              <a:ext uri="{FF2B5EF4-FFF2-40B4-BE49-F238E27FC236}">
                <a16:creationId xmlns:a16="http://schemas.microsoft.com/office/drawing/2014/main" id="{0354F96D-1E8A-4D76-B75C-C18C18980D92}"/>
              </a:ext>
            </a:extLst>
          </p:cNvPr>
          <p:cNvSpPr/>
          <p:nvPr/>
        </p:nvSpPr>
        <p:spPr>
          <a:xfrm rot="852729">
            <a:off x="6074682" y="3752665"/>
            <a:ext cx="812800" cy="444957"/>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矩形 9">
            <a:extLst>
              <a:ext uri="{FF2B5EF4-FFF2-40B4-BE49-F238E27FC236}">
                <a16:creationId xmlns:a16="http://schemas.microsoft.com/office/drawing/2014/main" id="{FB1B5E10-3205-4466-A69A-47F7532DF590}"/>
              </a:ext>
            </a:extLst>
          </p:cNvPr>
          <p:cNvSpPr/>
          <p:nvPr/>
        </p:nvSpPr>
        <p:spPr>
          <a:xfrm>
            <a:off x="6245224" y="4613171"/>
            <a:ext cx="644525" cy="365229"/>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矩形 10">
            <a:extLst>
              <a:ext uri="{FF2B5EF4-FFF2-40B4-BE49-F238E27FC236}">
                <a16:creationId xmlns:a16="http://schemas.microsoft.com/office/drawing/2014/main" id="{0132C432-E0A5-46C7-9526-0924F89056FE}"/>
              </a:ext>
            </a:extLst>
          </p:cNvPr>
          <p:cNvSpPr/>
          <p:nvPr/>
        </p:nvSpPr>
        <p:spPr>
          <a:xfrm>
            <a:off x="6464300" y="3282950"/>
            <a:ext cx="203200" cy="14395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矩形 11">
            <a:extLst>
              <a:ext uri="{FF2B5EF4-FFF2-40B4-BE49-F238E27FC236}">
                <a16:creationId xmlns:a16="http://schemas.microsoft.com/office/drawing/2014/main" id="{FC7C2FDF-4EF6-4DA0-A6CB-97C5490424DD}"/>
              </a:ext>
            </a:extLst>
          </p:cNvPr>
          <p:cNvSpPr/>
          <p:nvPr/>
        </p:nvSpPr>
        <p:spPr>
          <a:xfrm>
            <a:off x="2879112" y="3153395"/>
            <a:ext cx="372088" cy="193055"/>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076209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8B08E51-B080-425D-AB22-A2587AF8E1B4}"/>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E748B70D-04FE-4358-B12E-3F96A6FEEC78}"/>
              </a:ext>
            </a:extLst>
          </p:cNvPr>
          <p:cNvSpPr>
            <a:spLocks noGrp="1"/>
          </p:cNvSpPr>
          <p:nvPr>
            <p:ph idx="1"/>
          </p:nvPr>
        </p:nvSpPr>
        <p:spPr/>
        <p:txBody>
          <a:bodyPr>
            <a:normAutofit lnSpcReduction="10000"/>
          </a:bodyPr>
          <a:lstStyle/>
          <a:p>
            <a:pPr>
              <a:buFont typeface="Wingdings" panose="05000000000000000000" pitchFamily="2" charset="2"/>
              <a:buChar char="l"/>
            </a:pPr>
            <a:r>
              <a:rPr lang="en-US" altLang="zh-TW" dirty="0"/>
              <a:t> We propose a novel end-to-end Character Region Attention For Text Spotting model, referred to as CRAFTS.</a:t>
            </a:r>
          </a:p>
          <a:p>
            <a:pPr>
              <a:buFont typeface="Wingdings" panose="05000000000000000000" pitchFamily="2" charset="2"/>
              <a:buChar char="l"/>
            </a:pPr>
            <a:endParaRPr lang="en-US" altLang="zh-TW" dirty="0"/>
          </a:p>
          <a:p>
            <a:pPr>
              <a:buFont typeface="Wingdings" panose="05000000000000000000" pitchFamily="2" charset="2"/>
              <a:buChar char="l"/>
            </a:pPr>
            <a:endParaRPr lang="en-US" altLang="zh-TW" dirty="0"/>
          </a:p>
          <a:p>
            <a:pPr>
              <a:buFont typeface="Wingdings" panose="05000000000000000000" pitchFamily="2" charset="2"/>
              <a:buChar char="l"/>
            </a:pPr>
            <a:endParaRPr lang="en-US" altLang="zh-TW" dirty="0"/>
          </a:p>
          <a:p>
            <a:pPr>
              <a:buFont typeface="Wingdings" panose="05000000000000000000" pitchFamily="2" charset="2"/>
              <a:buChar char="l"/>
            </a:pPr>
            <a:endParaRPr lang="en-US" altLang="zh-TW" dirty="0"/>
          </a:p>
          <a:p>
            <a:pPr marL="0" indent="0">
              <a:buNone/>
            </a:pPr>
            <a:endParaRPr lang="en-US" altLang="zh-TW" dirty="0"/>
          </a:p>
          <a:p>
            <a:pPr marL="0" indent="0">
              <a:buNone/>
            </a:pPr>
            <a:endParaRPr lang="en-US" altLang="zh-TW" dirty="0"/>
          </a:p>
          <a:p>
            <a:pPr>
              <a:buFont typeface="Wingdings" panose="05000000000000000000" pitchFamily="2" charset="2"/>
              <a:buChar char="l"/>
            </a:pPr>
            <a:r>
              <a:rPr lang="en-US" altLang="zh-TW" dirty="0"/>
              <a:t>We observe that recognizer [1] using attention-based decoder and detector [2] encapsulating character spatial information share a common sub-task which is to localize character regions.</a:t>
            </a:r>
            <a:endParaRPr lang="zh-TW" altLang="en-US" dirty="0"/>
          </a:p>
        </p:txBody>
      </p:sp>
      <p:pic>
        <p:nvPicPr>
          <p:cNvPr id="4" name="圖片 3">
            <a:extLst>
              <a:ext uri="{FF2B5EF4-FFF2-40B4-BE49-F238E27FC236}">
                <a16:creationId xmlns:a16="http://schemas.microsoft.com/office/drawing/2014/main" id="{C253F5EE-A5B1-4561-9C6F-E1440B43D1F9}"/>
              </a:ext>
            </a:extLst>
          </p:cNvPr>
          <p:cNvPicPr>
            <a:picLocks noChangeAspect="1"/>
          </p:cNvPicPr>
          <p:nvPr/>
        </p:nvPicPr>
        <p:blipFill>
          <a:blip r:embed="rId2"/>
          <a:stretch>
            <a:fillRect/>
          </a:stretch>
        </p:blipFill>
        <p:spPr>
          <a:xfrm>
            <a:off x="3010089" y="2286001"/>
            <a:ext cx="6171822" cy="2750274"/>
          </a:xfrm>
          <a:prstGeom prst="rect">
            <a:avLst/>
          </a:prstGeom>
        </p:spPr>
      </p:pic>
      <p:sp>
        <p:nvSpPr>
          <p:cNvPr id="5" name="文字方塊 4">
            <a:extLst>
              <a:ext uri="{FF2B5EF4-FFF2-40B4-BE49-F238E27FC236}">
                <a16:creationId xmlns:a16="http://schemas.microsoft.com/office/drawing/2014/main" id="{9F10D8C6-C76D-4570-8A10-B542D1A560A6}"/>
              </a:ext>
            </a:extLst>
          </p:cNvPr>
          <p:cNvSpPr txBox="1"/>
          <p:nvPr/>
        </p:nvSpPr>
        <p:spPr>
          <a:xfrm>
            <a:off x="1097280" y="6027003"/>
            <a:ext cx="11025962" cy="830997"/>
          </a:xfrm>
          <a:prstGeom prst="rect">
            <a:avLst/>
          </a:prstGeom>
          <a:noFill/>
        </p:spPr>
        <p:txBody>
          <a:bodyPr wrap="square" rtlCol="0">
            <a:spAutoFit/>
          </a:bodyPr>
          <a:lstStyle/>
          <a:p>
            <a:r>
              <a:rPr lang="en-US" altLang="zh-TW" sz="1200" dirty="0"/>
              <a:t>[1] </a:t>
            </a:r>
            <a:r>
              <a:rPr lang="en-US" altLang="zh-TW" sz="1200" dirty="0" err="1"/>
              <a:t>Baek</a:t>
            </a:r>
            <a:r>
              <a:rPr lang="en-US" altLang="zh-TW" sz="1200" dirty="0"/>
              <a:t>, J., et al.: What is wrong with scene text recognition model comparisons? Dataset and model analysis. In: The IEEE International Conference on Computer Vision (ICCV), October 2019</a:t>
            </a:r>
          </a:p>
          <a:p>
            <a:r>
              <a:rPr lang="en-US" altLang="zh-TW" sz="1200" dirty="0"/>
              <a:t>[2] </a:t>
            </a:r>
            <a:r>
              <a:rPr lang="en-US" altLang="zh-TW" sz="1200" dirty="0" err="1"/>
              <a:t>Baek</a:t>
            </a:r>
            <a:r>
              <a:rPr lang="en-US" altLang="zh-TW" sz="1200" dirty="0"/>
              <a:t>, Y., Lee, B., Han, D., Yun, S., Lee, H.: Character region awareness for text detection. In: Proceedings of the IEEE Conference on Computer Vision and Pattern Recognition, pp. 9365–9374 (2019)</a:t>
            </a:r>
            <a:endParaRPr lang="zh-TW" altLang="en-US" sz="1200" dirty="0"/>
          </a:p>
        </p:txBody>
      </p:sp>
    </p:spTree>
    <p:extLst>
      <p:ext uri="{BB962C8B-B14F-4D97-AF65-F5344CB8AC3E}">
        <p14:creationId xmlns:p14="http://schemas.microsoft.com/office/powerpoint/2010/main" val="3073093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CA1F5C0-E59A-466C-B46A-EDFD63E20834}"/>
              </a:ext>
            </a:extLst>
          </p:cNvPr>
          <p:cNvSpPr>
            <a:spLocks noGrp="1"/>
          </p:cNvSpPr>
          <p:nvPr>
            <p:ph type="title"/>
          </p:nvPr>
        </p:nvSpPr>
        <p:spPr/>
        <p:txBody>
          <a:bodyPr/>
          <a:lstStyle/>
          <a:p>
            <a:r>
              <a:rPr lang="en-US" altLang="zh-TW"/>
              <a:t>Progress Report</a:t>
            </a:r>
            <a:endParaRPr lang="zh-TW" altLang="en-US"/>
          </a:p>
        </p:txBody>
      </p:sp>
      <p:sp>
        <p:nvSpPr>
          <p:cNvPr id="3" name="內容版面配置區 2">
            <a:extLst>
              <a:ext uri="{FF2B5EF4-FFF2-40B4-BE49-F238E27FC236}">
                <a16:creationId xmlns:a16="http://schemas.microsoft.com/office/drawing/2014/main" id="{4440CF2D-E552-49CB-9C4B-8A1B850823C9}"/>
              </a:ext>
            </a:extLst>
          </p:cNvPr>
          <p:cNvSpPr>
            <a:spLocks noGrp="1"/>
          </p:cNvSpPr>
          <p:nvPr>
            <p:ph idx="1"/>
          </p:nvPr>
        </p:nvSpPr>
        <p:spPr/>
        <p:txBody>
          <a:bodyPr/>
          <a:lstStyle/>
          <a:p>
            <a:pPr>
              <a:buFont typeface="Wingdings" panose="05000000000000000000" pitchFamily="2" charset="2"/>
              <a:buChar char="l"/>
            </a:pPr>
            <a:r>
              <a:rPr lang="en-US" altLang="zh-TW" b="1" dirty="0"/>
              <a:t>CRAFT</a:t>
            </a:r>
            <a:r>
              <a:rPr lang="zh-TW" altLang="en-US" b="1" dirty="0"/>
              <a:t> </a:t>
            </a:r>
            <a:r>
              <a:rPr lang="en-US" altLang="zh-TW" b="1" dirty="0"/>
              <a:t>– </a:t>
            </a:r>
          </a:p>
          <a:p>
            <a:pPr>
              <a:buFont typeface="Wingdings" panose="05000000000000000000" pitchFamily="2" charset="2"/>
              <a:buChar char="l"/>
            </a:pPr>
            <a:endParaRPr lang="zh-TW" altLang="en-US" b="1" dirty="0"/>
          </a:p>
        </p:txBody>
      </p:sp>
      <p:pic>
        <p:nvPicPr>
          <p:cNvPr id="7" name="圖片 6">
            <a:extLst>
              <a:ext uri="{FF2B5EF4-FFF2-40B4-BE49-F238E27FC236}">
                <a16:creationId xmlns:a16="http://schemas.microsoft.com/office/drawing/2014/main" id="{E66952AB-9227-4228-A5EE-546CD78B6CCB}"/>
              </a:ext>
            </a:extLst>
          </p:cNvPr>
          <p:cNvPicPr>
            <a:picLocks noChangeAspect="1"/>
          </p:cNvPicPr>
          <p:nvPr/>
        </p:nvPicPr>
        <p:blipFill>
          <a:blip r:embed="rId2"/>
          <a:stretch>
            <a:fillRect/>
          </a:stretch>
        </p:blipFill>
        <p:spPr>
          <a:xfrm>
            <a:off x="4691306" y="3188623"/>
            <a:ext cx="7422156" cy="2241794"/>
          </a:xfrm>
          <a:prstGeom prst="rect">
            <a:avLst/>
          </a:prstGeom>
        </p:spPr>
      </p:pic>
      <p:pic>
        <p:nvPicPr>
          <p:cNvPr id="8" name="圖片 7">
            <a:extLst>
              <a:ext uri="{FF2B5EF4-FFF2-40B4-BE49-F238E27FC236}">
                <a16:creationId xmlns:a16="http://schemas.microsoft.com/office/drawing/2014/main" id="{02EF78FD-F2C0-473C-807F-03AA700C1CAD}"/>
              </a:ext>
            </a:extLst>
          </p:cNvPr>
          <p:cNvPicPr>
            <a:picLocks noChangeAspect="1"/>
          </p:cNvPicPr>
          <p:nvPr/>
        </p:nvPicPr>
        <p:blipFill>
          <a:blip r:embed="rId3"/>
          <a:stretch>
            <a:fillRect/>
          </a:stretch>
        </p:blipFill>
        <p:spPr>
          <a:xfrm>
            <a:off x="1040765" y="2228289"/>
            <a:ext cx="3650541" cy="3827278"/>
          </a:xfrm>
          <a:prstGeom prst="rect">
            <a:avLst/>
          </a:prstGeom>
        </p:spPr>
      </p:pic>
    </p:spTree>
    <p:extLst>
      <p:ext uri="{BB962C8B-B14F-4D97-AF65-F5344CB8AC3E}">
        <p14:creationId xmlns:p14="http://schemas.microsoft.com/office/powerpoint/2010/main" val="10487720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CA1F5C0-E59A-466C-B46A-EDFD63E20834}"/>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4440CF2D-E552-49CB-9C4B-8A1B850823C9}"/>
              </a:ext>
            </a:extLst>
          </p:cNvPr>
          <p:cNvSpPr>
            <a:spLocks noGrp="1"/>
          </p:cNvSpPr>
          <p:nvPr>
            <p:ph idx="1"/>
          </p:nvPr>
        </p:nvSpPr>
        <p:spPr/>
        <p:txBody>
          <a:bodyPr/>
          <a:lstStyle/>
          <a:p>
            <a:pPr>
              <a:buFont typeface="Wingdings" panose="05000000000000000000" pitchFamily="2" charset="2"/>
              <a:buChar char="l"/>
            </a:pPr>
            <a:r>
              <a:rPr lang="en-US" altLang="zh-TW" b="1" dirty="0"/>
              <a:t>Dataset</a:t>
            </a:r>
            <a:r>
              <a:rPr lang="zh-TW" altLang="en-US" b="1" dirty="0"/>
              <a:t> </a:t>
            </a:r>
            <a:r>
              <a:rPr lang="en-US" altLang="zh-TW" b="1" dirty="0"/>
              <a:t>– </a:t>
            </a:r>
          </a:p>
          <a:p>
            <a:pPr lvl="1">
              <a:buFont typeface="Wingdings" panose="05000000000000000000" pitchFamily="2" charset="2"/>
              <a:buChar char="l"/>
            </a:pPr>
            <a:r>
              <a:rPr lang="en-US" altLang="zh-TW" b="1" dirty="0"/>
              <a:t>Manga109 –</a:t>
            </a:r>
          </a:p>
          <a:p>
            <a:pPr lvl="2">
              <a:buFont typeface="Wingdings" panose="05000000000000000000" pitchFamily="2" charset="2"/>
              <a:buChar char="l"/>
            </a:pPr>
            <a:r>
              <a:rPr lang="en-US" altLang="zh-TW" dirty="0"/>
              <a:t>109 comic books</a:t>
            </a:r>
          </a:p>
          <a:p>
            <a:pPr lvl="2">
              <a:buFont typeface="Wingdings" panose="05000000000000000000" pitchFamily="2" charset="2"/>
              <a:buChar char="l"/>
            </a:pPr>
            <a:r>
              <a:rPr lang="en-US" altLang="zh-TW" dirty="0"/>
              <a:t>Language: Japanese</a:t>
            </a:r>
          </a:p>
          <a:p>
            <a:pPr lvl="1">
              <a:buFont typeface="Wingdings" panose="05000000000000000000" pitchFamily="2" charset="2"/>
              <a:buChar char="l"/>
            </a:pPr>
            <a:endParaRPr lang="en-US" altLang="zh-TW" b="1" dirty="0"/>
          </a:p>
          <a:p>
            <a:pPr lvl="1">
              <a:buFont typeface="Wingdings" panose="05000000000000000000" pitchFamily="2" charset="2"/>
              <a:buChar char="l"/>
            </a:pPr>
            <a:endParaRPr lang="en-US" altLang="zh-TW" b="1" dirty="0"/>
          </a:p>
          <a:p>
            <a:pPr lvl="1">
              <a:buFont typeface="Wingdings" panose="05000000000000000000" pitchFamily="2" charset="2"/>
              <a:buChar char="l"/>
            </a:pPr>
            <a:r>
              <a:rPr lang="en-US" altLang="zh-TW" b="1" dirty="0" err="1"/>
              <a:t>eBDtheque</a:t>
            </a:r>
            <a:r>
              <a:rPr lang="en-US" altLang="zh-TW" b="1" dirty="0"/>
              <a:t> – </a:t>
            </a:r>
          </a:p>
          <a:p>
            <a:pPr lvl="2">
              <a:buFont typeface="Wingdings" panose="05000000000000000000" pitchFamily="2" charset="2"/>
              <a:buChar char="l"/>
            </a:pPr>
            <a:r>
              <a:rPr lang="en-US" altLang="zh-TW" dirty="0"/>
              <a:t>100 pages</a:t>
            </a:r>
          </a:p>
          <a:p>
            <a:pPr lvl="2">
              <a:buFont typeface="Wingdings" panose="05000000000000000000" pitchFamily="2" charset="2"/>
              <a:buChar char="l"/>
            </a:pPr>
            <a:r>
              <a:rPr lang="en-US" altLang="zh-TW" dirty="0"/>
              <a:t>Language: English</a:t>
            </a:r>
          </a:p>
          <a:p>
            <a:pPr>
              <a:buFont typeface="Wingdings" panose="05000000000000000000" pitchFamily="2" charset="2"/>
              <a:buChar char="l"/>
            </a:pPr>
            <a:endParaRPr lang="zh-TW" altLang="en-US" b="1" dirty="0"/>
          </a:p>
        </p:txBody>
      </p:sp>
      <p:pic>
        <p:nvPicPr>
          <p:cNvPr id="5" name="圖片 4" descr="一張含有 文字 的圖片&#10;&#10;自動產生的描述">
            <a:extLst>
              <a:ext uri="{FF2B5EF4-FFF2-40B4-BE49-F238E27FC236}">
                <a16:creationId xmlns:a16="http://schemas.microsoft.com/office/drawing/2014/main" id="{31E53CB3-B64A-4EB3-95A0-634682A2DE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34786" y="1845734"/>
            <a:ext cx="3806618" cy="2692710"/>
          </a:xfrm>
          <a:prstGeom prst="rect">
            <a:avLst/>
          </a:prstGeom>
        </p:spPr>
      </p:pic>
      <p:pic>
        <p:nvPicPr>
          <p:cNvPr id="6" name="圖片 5">
            <a:extLst>
              <a:ext uri="{FF2B5EF4-FFF2-40B4-BE49-F238E27FC236}">
                <a16:creationId xmlns:a16="http://schemas.microsoft.com/office/drawing/2014/main" id="{34A3B4CF-0E30-4462-BAED-B40E22FBC2EE}"/>
              </a:ext>
            </a:extLst>
          </p:cNvPr>
          <p:cNvPicPr>
            <a:picLocks noChangeAspect="1"/>
          </p:cNvPicPr>
          <p:nvPr/>
        </p:nvPicPr>
        <p:blipFill>
          <a:blip r:embed="rId3"/>
          <a:stretch>
            <a:fillRect/>
          </a:stretch>
        </p:blipFill>
        <p:spPr>
          <a:xfrm>
            <a:off x="7341404" y="1845733"/>
            <a:ext cx="3404893" cy="4483723"/>
          </a:xfrm>
          <a:prstGeom prst="rect">
            <a:avLst/>
          </a:prstGeom>
        </p:spPr>
      </p:pic>
    </p:spTree>
    <p:extLst>
      <p:ext uri="{BB962C8B-B14F-4D97-AF65-F5344CB8AC3E}">
        <p14:creationId xmlns:p14="http://schemas.microsoft.com/office/powerpoint/2010/main" val="46148748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BE6D02C-786E-4238-9A49-B5AE16E0A4B1}"/>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CDBD4E98-0B8A-4096-922E-51469AF5D238}"/>
              </a:ext>
            </a:extLst>
          </p:cNvPr>
          <p:cNvSpPr>
            <a:spLocks noGrp="1"/>
          </p:cNvSpPr>
          <p:nvPr>
            <p:ph idx="1"/>
          </p:nvPr>
        </p:nvSpPr>
        <p:spPr/>
        <p:txBody>
          <a:bodyPr/>
          <a:lstStyle/>
          <a:p>
            <a:pPr>
              <a:buFont typeface="Wingdings" panose="05000000000000000000" pitchFamily="2" charset="2"/>
              <a:buChar char="l"/>
            </a:pPr>
            <a:r>
              <a:rPr lang="en-US" altLang="zh-TW" b="1" dirty="0"/>
              <a:t>Experimental Result – Manga109 </a:t>
            </a:r>
          </a:p>
          <a:p>
            <a:pPr>
              <a:buFont typeface="Wingdings" panose="05000000000000000000" pitchFamily="2" charset="2"/>
              <a:buChar char="l"/>
            </a:pPr>
            <a:endParaRPr lang="zh-TW" altLang="en-US" dirty="0"/>
          </a:p>
        </p:txBody>
      </p:sp>
      <p:sp>
        <p:nvSpPr>
          <p:cNvPr id="4" name="矩形 3">
            <a:extLst>
              <a:ext uri="{FF2B5EF4-FFF2-40B4-BE49-F238E27FC236}">
                <a16:creationId xmlns:a16="http://schemas.microsoft.com/office/drawing/2014/main" id="{1EC30CDD-CD99-4DA0-B372-FD1284DCC88E}"/>
              </a:ext>
            </a:extLst>
          </p:cNvPr>
          <p:cNvSpPr/>
          <p:nvPr/>
        </p:nvSpPr>
        <p:spPr>
          <a:xfrm>
            <a:off x="1639453" y="2555189"/>
            <a:ext cx="1516612"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err="1">
                <a:solidFill>
                  <a:schemeClr val="tx1">
                    <a:lumMod val="65000"/>
                    <a:lumOff val="35000"/>
                  </a:schemeClr>
                </a:solidFill>
              </a:rPr>
              <a:t>SynthText</a:t>
            </a:r>
            <a:endParaRPr lang="zh-TW" altLang="en-US" dirty="0">
              <a:solidFill>
                <a:schemeClr val="tx1">
                  <a:lumMod val="65000"/>
                  <a:lumOff val="35000"/>
                </a:schemeClr>
              </a:solidFill>
            </a:endParaRPr>
          </a:p>
        </p:txBody>
      </p:sp>
      <p:sp>
        <p:nvSpPr>
          <p:cNvPr id="5" name="矩形 4">
            <a:extLst>
              <a:ext uri="{FF2B5EF4-FFF2-40B4-BE49-F238E27FC236}">
                <a16:creationId xmlns:a16="http://schemas.microsoft.com/office/drawing/2014/main" id="{288566FD-E100-423C-95CE-E280B7A7F5F5}"/>
              </a:ext>
            </a:extLst>
          </p:cNvPr>
          <p:cNvSpPr/>
          <p:nvPr/>
        </p:nvSpPr>
        <p:spPr>
          <a:xfrm>
            <a:off x="4062153" y="2555189"/>
            <a:ext cx="2033847"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lumMod val="65000"/>
                    <a:lumOff val="35000"/>
                  </a:schemeClr>
                </a:solidFill>
              </a:rPr>
              <a:t>Manga109</a:t>
            </a:r>
            <a:endParaRPr lang="zh-TW" altLang="en-US" dirty="0">
              <a:solidFill>
                <a:schemeClr val="tx1">
                  <a:lumMod val="65000"/>
                  <a:lumOff val="35000"/>
                </a:schemeClr>
              </a:solidFill>
            </a:endParaRPr>
          </a:p>
        </p:txBody>
      </p:sp>
      <p:sp>
        <p:nvSpPr>
          <p:cNvPr id="6" name="文字方塊 5">
            <a:extLst>
              <a:ext uri="{FF2B5EF4-FFF2-40B4-BE49-F238E27FC236}">
                <a16:creationId xmlns:a16="http://schemas.microsoft.com/office/drawing/2014/main" id="{3B5B8BF4-913D-453B-918B-E1B7AC737C1B}"/>
              </a:ext>
            </a:extLst>
          </p:cNvPr>
          <p:cNvSpPr txBox="1"/>
          <p:nvPr/>
        </p:nvSpPr>
        <p:spPr>
          <a:xfrm>
            <a:off x="1871286" y="2176498"/>
            <a:ext cx="1052946" cy="378691"/>
          </a:xfrm>
          <a:prstGeom prst="rect">
            <a:avLst/>
          </a:prstGeom>
          <a:noFill/>
        </p:spPr>
        <p:txBody>
          <a:bodyPr wrap="square" rtlCol="0">
            <a:spAutoFit/>
          </a:bodyPr>
          <a:lstStyle/>
          <a:p>
            <a:r>
              <a:rPr lang="en-US" altLang="zh-TW" b="1" dirty="0">
                <a:solidFill>
                  <a:schemeClr val="tx1">
                    <a:lumMod val="65000"/>
                    <a:lumOff val="35000"/>
                  </a:schemeClr>
                </a:solidFill>
              </a:rPr>
              <a:t>Pretrain</a:t>
            </a:r>
            <a:endParaRPr lang="zh-TW" altLang="en-US" b="1" dirty="0">
              <a:solidFill>
                <a:schemeClr val="tx1">
                  <a:lumMod val="65000"/>
                  <a:lumOff val="35000"/>
                </a:schemeClr>
              </a:solidFill>
            </a:endParaRPr>
          </a:p>
        </p:txBody>
      </p:sp>
      <p:sp>
        <p:nvSpPr>
          <p:cNvPr id="7" name="文字方塊 6">
            <a:extLst>
              <a:ext uri="{FF2B5EF4-FFF2-40B4-BE49-F238E27FC236}">
                <a16:creationId xmlns:a16="http://schemas.microsoft.com/office/drawing/2014/main" id="{A369DD97-B13B-4111-83BE-DC584E8CFA1C}"/>
              </a:ext>
            </a:extLst>
          </p:cNvPr>
          <p:cNvSpPr txBox="1"/>
          <p:nvPr/>
        </p:nvSpPr>
        <p:spPr>
          <a:xfrm>
            <a:off x="4505267" y="2176498"/>
            <a:ext cx="1147618" cy="369332"/>
          </a:xfrm>
          <a:prstGeom prst="rect">
            <a:avLst/>
          </a:prstGeom>
          <a:noFill/>
        </p:spPr>
        <p:txBody>
          <a:bodyPr wrap="square" rtlCol="0">
            <a:spAutoFit/>
          </a:bodyPr>
          <a:lstStyle/>
          <a:p>
            <a:r>
              <a:rPr lang="en-US" altLang="zh-TW" b="1" dirty="0">
                <a:solidFill>
                  <a:schemeClr val="tx1">
                    <a:lumMod val="65000"/>
                    <a:lumOff val="35000"/>
                  </a:schemeClr>
                </a:solidFill>
              </a:rPr>
              <a:t>Fine-tune</a:t>
            </a:r>
            <a:endParaRPr lang="zh-TW" altLang="en-US" b="1" dirty="0">
              <a:solidFill>
                <a:schemeClr val="tx1">
                  <a:lumMod val="65000"/>
                  <a:lumOff val="35000"/>
                </a:schemeClr>
              </a:solidFill>
            </a:endParaRPr>
          </a:p>
        </p:txBody>
      </p:sp>
      <p:sp>
        <p:nvSpPr>
          <p:cNvPr id="8" name="箭號: 向右 7">
            <a:extLst>
              <a:ext uri="{FF2B5EF4-FFF2-40B4-BE49-F238E27FC236}">
                <a16:creationId xmlns:a16="http://schemas.microsoft.com/office/drawing/2014/main" id="{83AB7EB4-5EF3-4E79-89F6-8FB19AC85CB4}"/>
              </a:ext>
            </a:extLst>
          </p:cNvPr>
          <p:cNvSpPr/>
          <p:nvPr/>
        </p:nvSpPr>
        <p:spPr>
          <a:xfrm>
            <a:off x="3340791" y="2756080"/>
            <a:ext cx="563418" cy="1477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2293061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BE6D02C-786E-4238-9A49-B5AE16E0A4B1}"/>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CDBD4E98-0B8A-4096-922E-51469AF5D238}"/>
              </a:ext>
            </a:extLst>
          </p:cNvPr>
          <p:cNvSpPr>
            <a:spLocks noGrp="1"/>
          </p:cNvSpPr>
          <p:nvPr>
            <p:ph idx="1"/>
          </p:nvPr>
        </p:nvSpPr>
        <p:spPr/>
        <p:txBody>
          <a:bodyPr/>
          <a:lstStyle/>
          <a:p>
            <a:pPr>
              <a:buFont typeface="Wingdings" panose="05000000000000000000" pitchFamily="2" charset="2"/>
              <a:buChar char="l"/>
            </a:pPr>
            <a:r>
              <a:rPr lang="en-US" altLang="zh-TW" b="1" dirty="0"/>
              <a:t>Experimental Result – Manga109 </a:t>
            </a:r>
          </a:p>
          <a:p>
            <a:pPr>
              <a:buFont typeface="Wingdings" panose="05000000000000000000" pitchFamily="2" charset="2"/>
              <a:buChar char="l"/>
            </a:pPr>
            <a:endParaRPr lang="zh-TW" altLang="en-US" dirty="0"/>
          </a:p>
        </p:txBody>
      </p:sp>
      <p:pic>
        <p:nvPicPr>
          <p:cNvPr id="10" name="圖片 9" descr="一張含有 文字 的圖片&#10;&#10;自動產生的描述">
            <a:extLst>
              <a:ext uri="{FF2B5EF4-FFF2-40B4-BE49-F238E27FC236}">
                <a16:creationId xmlns:a16="http://schemas.microsoft.com/office/drawing/2014/main" id="{4187336A-F418-4916-A24F-5B3ECA386B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281" y="2310722"/>
            <a:ext cx="5030382" cy="3558372"/>
          </a:xfrm>
          <a:prstGeom prst="rect">
            <a:avLst/>
          </a:prstGeom>
        </p:spPr>
      </p:pic>
      <p:pic>
        <p:nvPicPr>
          <p:cNvPr id="11" name="圖片 10" descr="一張含有 文字 的圖片&#10;&#10;自動產生的描述">
            <a:extLst>
              <a:ext uri="{FF2B5EF4-FFF2-40B4-BE49-F238E27FC236}">
                <a16:creationId xmlns:a16="http://schemas.microsoft.com/office/drawing/2014/main" id="{7F0FD16B-9BD6-4319-9495-4AE5A376D4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2450" y="2310722"/>
            <a:ext cx="5030383" cy="3558372"/>
          </a:xfrm>
          <a:prstGeom prst="rect">
            <a:avLst/>
          </a:prstGeom>
        </p:spPr>
      </p:pic>
    </p:spTree>
    <p:extLst>
      <p:ext uri="{BB962C8B-B14F-4D97-AF65-F5344CB8AC3E}">
        <p14:creationId xmlns:p14="http://schemas.microsoft.com/office/powerpoint/2010/main" val="16969626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BE6D02C-786E-4238-9A49-B5AE16E0A4B1}"/>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CDBD4E98-0B8A-4096-922E-51469AF5D238}"/>
              </a:ext>
            </a:extLst>
          </p:cNvPr>
          <p:cNvSpPr>
            <a:spLocks noGrp="1"/>
          </p:cNvSpPr>
          <p:nvPr>
            <p:ph idx="1"/>
          </p:nvPr>
        </p:nvSpPr>
        <p:spPr/>
        <p:txBody>
          <a:bodyPr/>
          <a:lstStyle/>
          <a:p>
            <a:pPr>
              <a:buFont typeface="Wingdings" panose="05000000000000000000" pitchFamily="2" charset="2"/>
              <a:buChar char="l"/>
            </a:pPr>
            <a:r>
              <a:rPr lang="en-US" altLang="zh-TW" b="1" dirty="0"/>
              <a:t>Experimental Result – </a:t>
            </a:r>
            <a:r>
              <a:rPr lang="en-US" altLang="zh-TW" b="1" dirty="0" err="1"/>
              <a:t>eBDtheque</a:t>
            </a:r>
            <a:endParaRPr lang="en-US" altLang="zh-TW" b="1" dirty="0"/>
          </a:p>
          <a:p>
            <a:pPr>
              <a:buFont typeface="Wingdings" panose="05000000000000000000" pitchFamily="2" charset="2"/>
              <a:buChar char="l"/>
            </a:pPr>
            <a:endParaRPr lang="zh-TW" altLang="en-US" dirty="0"/>
          </a:p>
        </p:txBody>
      </p:sp>
      <p:sp>
        <p:nvSpPr>
          <p:cNvPr id="6" name="矩形 5">
            <a:extLst>
              <a:ext uri="{FF2B5EF4-FFF2-40B4-BE49-F238E27FC236}">
                <a16:creationId xmlns:a16="http://schemas.microsoft.com/office/drawing/2014/main" id="{C63368C2-BD50-407D-A784-0E9837244803}"/>
              </a:ext>
            </a:extLst>
          </p:cNvPr>
          <p:cNvSpPr/>
          <p:nvPr/>
        </p:nvSpPr>
        <p:spPr>
          <a:xfrm>
            <a:off x="1639453" y="2647468"/>
            <a:ext cx="1516612"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err="1">
                <a:solidFill>
                  <a:schemeClr val="tx1">
                    <a:lumMod val="65000"/>
                    <a:lumOff val="35000"/>
                  </a:schemeClr>
                </a:solidFill>
              </a:rPr>
              <a:t>SynthText</a:t>
            </a:r>
            <a:endParaRPr lang="zh-TW" altLang="en-US" dirty="0">
              <a:solidFill>
                <a:schemeClr val="tx1">
                  <a:lumMod val="65000"/>
                  <a:lumOff val="35000"/>
                </a:schemeClr>
              </a:solidFill>
            </a:endParaRPr>
          </a:p>
        </p:txBody>
      </p:sp>
      <p:sp>
        <p:nvSpPr>
          <p:cNvPr id="7" name="矩形 6">
            <a:extLst>
              <a:ext uri="{FF2B5EF4-FFF2-40B4-BE49-F238E27FC236}">
                <a16:creationId xmlns:a16="http://schemas.microsoft.com/office/drawing/2014/main" id="{D79EA8D8-7EBC-41D4-9384-7D319B7BF665}"/>
              </a:ext>
            </a:extLst>
          </p:cNvPr>
          <p:cNvSpPr/>
          <p:nvPr/>
        </p:nvSpPr>
        <p:spPr>
          <a:xfrm>
            <a:off x="4062153" y="2647468"/>
            <a:ext cx="2033847"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b="1" dirty="0" err="1">
                <a:solidFill>
                  <a:schemeClr val="tx1">
                    <a:lumMod val="65000"/>
                    <a:lumOff val="35000"/>
                  </a:schemeClr>
                </a:solidFill>
              </a:rPr>
              <a:t>eBDtheque</a:t>
            </a:r>
            <a:endParaRPr lang="en-US" altLang="zh-TW" b="1" dirty="0">
              <a:solidFill>
                <a:schemeClr val="tx1">
                  <a:lumMod val="65000"/>
                  <a:lumOff val="35000"/>
                </a:schemeClr>
              </a:solidFill>
            </a:endParaRPr>
          </a:p>
        </p:txBody>
      </p:sp>
      <p:sp>
        <p:nvSpPr>
          <p:cNvPr id="8" name="文字方塊 7">
            <a:extLst>
              <a:ext uri="{FF2B5EF4-FFF2-40B4-BE49-F238E27FC236}">
                <a16:creationId xmlns:a16="http://schemas.microsoft.com/office/drawing/2014/main" id="{C5FDEB1E-65FC-4F53-8655-A91F316DC1C0}"/>
              </a:ext>
            </a:extLst>
          </p:cNvPr>
          <p:cNvSpPr txBox="1"/>
          <p:nvPr/>
        </p:nvSpPr>
        <p:spPr>
          <a:xfrm>
            <a:off x="1871286" y="2268777"/>
            <a:ext cx="1052946" cy="378691"/>
          </a:xfrm>
          <a:prstGeom prst="rect">
            <a:avLst/>
          </a:prstGeom>
          <a:noFill/>
        </p:spPr>
        <p:txBody>
          <a:bodyPr wrap="square" rtlCol="0">
            <a:spAutoFit/>
          </a:bodyPr>
          <a:lstStyle/>
          <a:p>
            <a:r>
              <a:rPr lang="en-US" altLang="zh-TW" b="1" dirty="0">
                <a:solidFill>
                  <a:schemeClr val="tx1">
                    <a:lumMod val="65000"/>
                    <a:lumOff val="35000"/>
                  </a:schemeClr>
                </a:solidFill>
              </a:rPr>
              <a:t>Pretrain</a:t>
            </a:r>
            <a:endParaRPr lang="zh-TW" altLang="en-US" b="1" dirty="0">
              <a:solidFill>
                <a:schemeClr val="tx1">
                  <a:lumMod val="65000"/>
                  <a:lumOff val="35000"/>
                </a:schemeClr>
              </a:solidFill>
            </a:endParaRPr>
          </a:p>
        </p:txBody>
      </p:sp>
      <p:sp>
        <p:nvSpPr>
          <p:cNvPr id="9" name="文字方塊 8">
            <a:extLst>
              <a:ext uri="{FF2B5EF4-FFF2-40B4-BE49-F238E27FC236}">
                <a16:creationId xmlns:a16="http://schemas.microsoft.com/office/drawing/2014/main" id="{03AE8DA7-E868-4783-9B2C-696EC619E634}"/>
              </a:ext>
            </a:extLst>
          </p:cNvPr>
          <p:cNvSpPr txBox="1"/>
          <p:nvPr/>
        </p:nvSpPr>
        <p:spPr>
          <a:xfrm>
            <a:off x="4505267" y="2268777"/>
            <a:ext cx="1147618" cy="369332"/>
          </a:xfrm>
          <a:prstGeom prst="rect">
            <a:avLst/>
          </a:prstGeom>
          <a:noFill/>
        </p:spPr>
        <p:txBody>
          <a:bodyPr wrap="square" rtlCol="0">
            <a:spAutoFit/>
          </a:bodyPr>
          <a:lstStyle/>
          <a:p>
            <a:r>
              <a:rPr lang="en-US" altLang="zh-TW" b="1" dirty="0">
                <a:solidFill>
                  <a:schemeClr val="tx1">
                    <a:lumMod val="65000"/>
                    <a:lumOff val="35000"/>
                  </a:schemeClr>
                </a:solidFill>
              </a:rPr>
              <a:t>Fine-tune</a:t>
            </a:r>
            <a:endParaRPr lang="zh-TW" altLang="en-US" b="1" dirty="0">
              <a:solidFill>
                <a:schemeClr val="tx1">
                  <a:lumMod val="65000"/>
                  <a:lumOff val="35000"/>
                </a:schemeClr>
              </a:solidFill>
            </a:endParaRPr>
          </a:p>
        </p:txBody>
      </p:sp>
      <p:sp>
        <p:nvSpPr>
          <p:cNvPr id="12" name="箭號: 向右 11">
            <a:extLst>
              <a:ext uri="{FF2B5EF4-FFF2-40B4-BE49-F238E27FC236}">
                <a16:creationId xmlns:a16="http://schemas.microsoft.com/office/drawing/2014/main" id="{E947D535-6A73-4F09-9E09-40A6865013ED}"/>
              </a:ext>
            </a:extLst>
          </p:cNvPr>
          <p:cNvSpPr/>
          <p:nvPr/>
        </p:nvSpPr>
        <p:spPr>
          <a:xfrm>
            <a:off x="3340791" y="2848359"/>
            <a:ext cx="563418" cy="1477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47222803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12E538F-BD8C-4101-80D1-EEB76370BCF1}"/>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FFD8B4DD-C1CA-4862-A00E-1E5EC38C69E5}"/>
              </a:ext>
            </a:extLst>
          </p:cNvPr>
          <p:cNvSpPr>
            <a:spLocks noGrp="1"/>
          </p:cNvSpPr>
          <p:nvPr>
            <p:ph idx="1"/>
          </p:nvPr>
        </p:nvSpPr>
        <p:spPr/>
        <p:txBody>
          <a:bodyPr/>
          <a:lstStyle/>
          <a:p>
            <a:pPr>
              <a:buFont typeface="Wingdings" panose="05000000000000000000" pitchFamily="2" charset="2"/>
              <a:buChar char="l"/>
            </a:pPr>
            <a:r>
              <a:rPr lang="en-US" altLang="zh-TW" b="1" dirty="0">
                <a:solidFill>
                  <a:schemeClr val="tx1">
                    <a:lumMod val="65000"/>
                    <a:lumOff val="35000"/>
                  </a:schemeClr>
                </a:solidFill>
              </a:rPr>
              <a:t>Experimental Result – </a:t>
            </a:r>
            <a:r>
              <a:rPr lang="en-US" altLang="zh-TW" b="1" dirty="0" err="1">
                <a:solidFill>
                  <a:schemeClr val="tx1">
                    <a:lumMod val="65000"/>
                    <a:lumOff val="35000"/>
                  </a:schemeClr>
                </a:solidFill>
              </a:rPr>
              <a:t>eBDtheque</a:t>
            </a:r>
            <a:endParaRPr lang="en-US" altLang="zh-TW" b="1" dirty="0">
              <a:solidFill>
                <a:schemeClr val="tx1">
                  <a:lumMod val="65000"/>
                  <a:lumOff val="35000"/>
                </a:schemeClr>
              </a:solidFill>
            </a:endParaRPr>
          </a:p>
          <a:p>
            <a:endParaRPr lang="zh-TW" altLang="en-US" dirty="0"/>
          </a:p>
        </p:txBody>
      </p:sp>
      <p:pic>
        <p:nvPicPr>
          <p:cNvPr id="4" name="圖片 3">
            <a:extLst>
              <a:ext uri="{FF2B5EF4-FFF2-40B4-BE49-F238E27FC236}">
                <a16:creationId xmlns:a16="http://schemas.microsoft.com/office/drawing/2014/main" id="{30C3FBC2-4E87-47EB-A231-814D34E39771}"/>
              </a:ext>
            </a:extLst>
          </p:cNvPr>
          <p:cNvPicPr>
            <a:picLocks noChangeAspect="1"/>
          </p:cNvPicPr>
          <p:nvPr/>
        </p:nvPicPr>
        <p:blipFill>
          <a:blip r:embed="rId2"/>
          <a:stretch>
            <a:fillRect/>
          </a:stretch>
        </p:blipFill>
        <p:spPr>
          <a:xfrm>
            <a:off x="1097280" y="253601"/>
            <a:ext cx="4271674" cy="5946233"/>
          </a:xfrm>
          <a:prstGeom prst="rect">
            <a:avLst/>
          </a:prstGeom>
        </p:spPr>
      </p:pic>
      <p:pic>
        <p:nvPicPr>
          <p:cNvPr id="5" name="圖片 4">
            <a:extLst>
              <a:ext uri="{FF2B5EF4-FFF2-40B4-BE49-F238E27FC236}">
                <a16:creationId xmlns:a16="http://schemas.microsoft.com/office/drawing/2014/main" id="{59092120-5B6D-49AE-A639-B4AAE4C9E41D}"/>
              </a:ext>
            </a:extLst>
          </p:cNvPr>
          <p:cNvPicPr>
            <a:picLocks noChangeAspect="1"/>
          </p:cNvPicPr>
          <p:nvPr/>
        </p:nvPicPr>
        <p:blipFill>
          <a:blip r:embed="rId3"/>
          <a:stretch>
            <a:fillRect/>
          </a:stretch>
        </p:blipFill>
        <p:spPr>
          <a:xfrm>
            <a:off x="5368954" y="1086104"/>
            <a:ext cx="6618914" cy="4685791"/>
          </a:xfrm>
          <a:prstGeom prst="rect">
            <a:avLst/>
          </a:prstGeom>
        </p:spPr>
      </p:pic>
    </p:spTree>
    <p:extLst>
      <p:ext uri="{BB962C8B-B14F-4D97-AF65-F5344CB8AC3E}">
        <p14:creationId xmlns:p14="http://schemas.microsoft.com/office/powerpoint/2010/main" val="200531487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BE6D02C-786E-4238-9A49-B5AE16E0A4B1}"/>
              </a:ext>
            </a:extLst>
          </p:cNvPr>
          <p:cNvSpPr>
            <a:spLocks noGrp="1"/>
          </p:cNvSpPr>
          <p:nvPr>
            <p:ph type="title"/>
          </p:nvPr>
        </p:nvSpPr>
        <p:spPr/>
        <p:txBody>
          <a:bodyPr/>
          <a:lstStyle/>
          <a:p>
            <a:r>
              <a:rPr lang="en-US" altLang="zh-TW" dirty="0"/>
              <a:t>Progress Report</a:t>
            </a:r>
            <a:endParaRPr lang="zh-TW" altLang="en-US" dirty="0"/>
          </a:p>
        </p:txBody>
      </p:sp>
      <p:sp>
        <p:nvSpPr>
          <p:cNvPr id="3" name="內容版面配置區 2">
            <a:extLst>
              <a:ext uri="{FF2B5EF4-FFF2-40B4-BE49-F238E27FC236}">
                <a16:creationId xmlns:a16="http://schemas.microsoft.com/office/drawing/2014/main" id="{CDBD4E98-0B8A-4096-922E-51469AF5D238}"/>
              </a:ext>
            </a:extLst>
          </p:cNvPr>
          <p:cNvSpPr>
            <a:spLocks noGrp="1"/>
          </p:cNvSpPr>
          <p:nvPr>
            <p:ph idx="1"/>
          </p:nvPr>
        </p:nvSpPr>
        <p:spPr/>
        <p:txBody>
          <a:bodyPr/>
          <a:lstStyle/>
          <a:p>
            <a:pPr>
              <a:buFont typeface="Wingdings" panose="05000000000000000000" pitchFamily="2" charset="2"/>
              <a:buChar char="l"/>
            </a:pPr>
            <a:r>
              <a:rPr lang="en-US" altLang="zh-TW" b="1" dirty="0"/>
              <a:t>Generate a vertical </a:t>
            </a:r>
            <a:r>
              <a:rPr lang="en-US" altLang="zh-TW" b="1" dirty="0" err="1"/>
              <a:t>SynthText</a:t>
            </a:r>
            <a:r>
              <a:rPr lang="en-US" altLang="zh-TW" b="1" dirty="0"/>
              <a:t> dataset – </a:t>
            </a:r>
          </a:p>
          <a:p>
            <a:pPr>
              <a:buFont typeface="Wingdings" panose="05000000000000000000" pitchFamily="2" charset="2"/>
              <a:buChar char="l"/>
            </a:pPr>
            <a:endParaRPr lang="en-US" altLang="zh-TW" b="1" dirty="0"/>
          </a:p>
          <a:p>
            <a:pPr>
              <a:buFont typeface="Wingdings" panose="05000000000000000000" pitchFamily="2" charset="2"/>
              <a:buChar char="l"/>
            </a:pPr>
            <a:endParaRPr lang="zh-TW" altLang="en-US" dirty="0"/>
          </a:p>
        </p:txBody>
      </p:sp>
      <p:sp>
        <p:nvSpPr>
          <p:cNvPr id="10" name="矩形 9">
            <a:extLst>
              <a:ext uri="{FF2B5EF4-FFF2-40B4-BE49-F238E27FC236}">
                <a16:creationId xmlns:a16="http://schemas.microsoft.com/office/drawing/2014/main" id="{081DC2F6-6CEA-4D99-AA8A-C23EA387B0A6}"/>
              </a:ext>
            </a:extLst>
          </p:cNvPr>
          <p:cNvSpPr/>
          <p:nvPr/>
        </p:nvSpPr>
        <p:spPr>
          <a:xfrm>
            <a:off x="1639453" y="2865582"/>
            <a:ext cx="1516612"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err="1">
                <a:solidFill>
                  <a:schemeClr val="tx1">
                    <a:lumMod val="65000"/>
                    <a:lumOff val="35000"/>
                  </a:schemeClr>
                </a:solidFill>
              </a:rPr>
              <a:t>SynthText</a:t>
            </a:r>
            <a:endParaRPr lang="zh-TW" altLang="en-US" dirty="0">
              <a:solidFill>
                <a:schemeClr val="tx1">
                  <a:lumMod val="65000"/>
                  <a:lumOff val="35000"/>
                </a:schemeClr>
              </a:solidFill>
            </a:endParaRPr>
          </a:p>
        </p:txBody>
      </p:sp>
      <p:sp>
        <p:nvSpPr>
          <p:cNvPr id="11" name="文字方塊 10">
            <a:extLst>
              <a:ext uri="{FF2B5EF4-FFF2-40B4-BE49-F238E27FC236}">
                <a16:creationId xmlns:a16="http://schemas.microsoft.com/office/drawing/2014/main" id="{0C42EC56-003C-4754-9D9F-2CAF505E949B}"/>
              </a:ext>
            </a:extLst>
          </p:cNvPr>
          <p:cNvSpPr txBox="1"/>
          <p:nvPr/>
        </p:nvSpPr>
        <p:spPr>
          <a:xfrm>
            <a:off x="1871286" y="2486891"/>
            <a:ext cx="1052946" cy="378691"/>
          </a:xfrm>
          <a:prstGeom prst="rect">
            <a:avLst/>
          </a:prstGeom>
          <a:noFill/>
        </p:spPr>
        <p:txBody>
          <a:bodyPr wrap="square" rtlCol="0">
            <a:spAutoFit/>
          </a:bodyPr>
          <a:lstStyle/>
          <a:p>
            <a:pPr algn="ctr"/>
            <a:r>
              <a:rPr lang="en-US" altLang="zh-TW" b="1" dirty="0">
                <a:solidFill>
                  <a:schemeClr val="tx1">
                    <a:lumMod val="65000"/>
                    <a:lumOff val="35000"/>
                  </a:schemeClr>
                </a:solidFill>
              </a:rPr>
              <a:t>Pretrain</a:t>
            </a:r>
            <a:endParaRPr lang="zh-TW" altLang="en-US" b="1" dirty="0">
              <a:solidFill>
                <a:schemeClr val="tx1">
                  <a:lumMod val="65000"/>
                  <a:lumOff val="35000"/>
                </a:schemeClr>
              </a:solidFill>
            </a:endParaRPr>
          </a:p>
        </p:txBody>
      </p:sp>
      <p:sp>
        <p:nvSpPr>
          <p:cNvPr id="13" name="矩形 12">
            <a:extLst>
              <a:ext uri="{FF2B5EF4-FFF2-40B4-BE49-F238E27FC236}">
                <a16:creationId xmlns:a16="http://schemas.microsoft.com/office/drawing/2014/main" id="{BDC5D505-074B-4E89-9B17-7DF2579BD6B8}"/>
              </a:ext>
            </a:extLst>
          </p:cNvPr>
          <p:cNvSpPr/>
          <p:nvPr/>
        </p:nvSpPr>
        <p:spPr>
          <a:xfrm>
            <a:off x="4062153" y="2865582"/>
            <a:ext cx="2033847"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lumMod val="65000"/>
                    <a:lumOff val="35000"/>
                  </a:schemeClr>
                </a:solidFill>
              </a:rPr>
              <a:t>vertical </a:t>
            </a:r>
            <a:r>
              <a:rPr lang="en-US" altLang="zh-TW" dirty="0" err="1">
                <a:solidFill>
                  <a:schemeClr val="tx1">
                    <a:lumMod val="65000"/>
                    <a:lumOff val="35000"/>
                  </a:schemeClr>
                </a:solidFill>
              </a:rPr>
              <a:t>SynthText</a:t>
            </a:r>
            <a:endParaRPr lang="zh-TW" altLang="en-US" dirty="0">
              <a:solidFill>
                <a:schemeClr val="tx1">
                  <a:lumMod val="65000"/>
                  <a:lumOff val="35000"/>
                </a:schemeClr>
              </a:solidFill>
            </a:endParaRPr>
          </a:p>
        </p:txBody>
      </p:sp>
      <p:sp>
        <p:nvSpPr>
          <p:cNvPr id="14" name="文字方塊 13">
            <a:extLst>
              <a:ext uri="{FF2B5EF4-FFF2-40B4-BE49-F238E27FC236}">
                <a16:creationId xmlns:a16="http://schemas.microsoft.com/office/drawing/2014/main" id="{4303B82D-90AB-4E41-9A55-3A1C27DAFA63}"/>
              </a:ext>
            </a:extLst>
          </p:cNvPr>
          <p:cNvSpPr txBox="1"/>
          <p:nvPr/>
        </p:nvSpPr>
        <p:spPr>
          <a:xfrm>
            <a:off x="4505267" y="2486891"/>
            <a:ext cx="1147618" cy="369332"/>
          </a:xfrm>
          <a:prstGeom prst="rect">
            <a:avLst/>
          </a:prstGeom>
          <a:noFill/>
        </p:spPr>
        <p:txBody>
          <a:bodyPr wrap="square" rtlCol="0">
            <a:spAutoFit/>
          </a:bodyPr>
          <a:lstStyle/>
          <a:p>
            <a:pPr algn="ctr"/>
            <a:r>
              <a:rPr lang="en-US" altLang="zh-TW" b="1" dirty="0">
                <a:solidFill>
                  <a:schemeClr val="tx1">
                    <a:lumMod val="65000"/>
                    <a:lumOff val="35000"/>
                  </a:schemeClr>
                </a:solidFill>
              </a:rPr>
              <a:t>Train</a:t>
            </a:r>
            <a:endParaRPr lang="zh-TW" altLang="en-US" b="1" dirty="0">
              <a:solidFill>
                <a:schemeClr val="tx1">
                  <a:lumMod val="65000"/>
                  <a:lumOff val="35000"/>
                </a:schemeClr>
              </a:solidFill>
            </a:endParaRPr>
          </a:p>
        </p:txBody>
      </p:sp>
      <p:sp>
        <p:nvSpPr>
          <p:cNvPr id="15" name="矩形 14">
            <a:extLst>
              <a:ext uri="{FF2B5EF4-FFF2-40B4-BE49-F238E27FC236}">
                <a16:creationId xmlns:a16="http://schemas.microsoft.com/office/drawing/2014/main" id="{B9FB6535-C366-4E35-A43A-EACA06F8AF9B}"/>
              </a:ext>
            </a:extLst>
          </p:cNvPr>
          <p:cNvSpPr/>
          <p:nvPr/>
        </p:nvSpPr>
        <p:spPr>
          <a:xfrm>
            <a:off x="7002088" y="2856223"/>
            <a:ext cx="2033847" cy="5634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lumMod val="65000"/>
                    <a:lumOff val="35000"/>
                  </a:schemeClr>
                </a:solidFill>
              </a:rPr>
              <a:t>Manga109</a:t>
            </a:r>
            <a:endParaRPr lang="zh-TW" altLang="en-US" dirty="0">
              <a:solidFill>
                <a:schemeClr val="tx1">
                  <a:lumMod val="65000"/>
                  <a:lumOff val="35000"/>
                </a:schemeClr>
              </a:solidFill>
            </a:endParaRPr>
          </a:p>
        </p:txBody>
      </p:sp>
      <p:sp>
        <p:nvSpPr>
          <p:cNvPr id="16" name="文字方塊 15">
            <a:extLst>
              <a:ext uri="{FF2B5EF4-FFF2-40B4-BE49-F238E27FC236}">
                <a16:creationId xmlns:a16="http://schemas.microsoft.com/office/drawing/2014/main" id="{D2CEF18C-C326-4A3D-A301-C459321347E6}"/>
              </a:ext>
            </a:extLst>
          </p:cNvPr>
          <p:cNvSpPr txBox="1"/>
          <p:nvPr/>
        </p:nvSpPr>
        <p:spPr>
          <a:xfrm>
            <a:off x="7445202" y="2477532"/>
            <a:ext cx="1147618" cy="369332"/>
          </a:xfrm>
          <a:prstGeom prst="rect">
            <a:avLst/>
          </a:prstGeom>
          <a:noFill/>
        </p:spPr>
        <p:txBody>
          <a:bodyPr wrap="square" rtlCol="0">
            <a:spAutoFit/>
          </a:bodyPr>
          <a:lstStyle/>
          <a:p>
            <a:pPr algn="ctr"/>
            <a:r>
              <a:rPr lang="en-US" altLang="zh-TW" b="1" dirty="0">
                <a:solidFill>
                  <a:schemeClr val="tx1">
                    <a:lumMod val="65000"/>
                    <a:lumOff val="35000"/>
                  </a:schemeClr>
                </a:solidFill>
              </a:rPr>
              <a:t>Fine-tune</a:t>
            </a:r>
            <a:endParaRPr lang="zh-TW" altLang="en-US" b="1" dirty="0">
              <a:solidFill>
                <a:schemeClr val="tx1">
                  <a:lumMod val="65000"/>
                  <a:lumOff val="35000"/>
                </a:schemeClr>
              </a:solidFill>
            </a:endParaRPr>
          </a:p>
        </p:txBody>
      </p:sp>
      <p:sp>
        <p:nvSpPr>
          <p:cNvPr id="17" name="箭號: 向右 16">
            <a:extLst>
              <a:ext uri="{FF2B5EF4-FFF2-40B4-BE49-F238E27FC236}">
                <a16:creationId xmlns:a16="http://schemas.microsoft.com/office/drawing/2014/main" id="{59C3E0A4-41F7-4010-A25F-E6C2C3D9EC0E}"/>
              </a:ext>
            </a:extLst>
          </p:cNvPr>
          <p:cNvSpPr/>
          <p:nvPr/>
        </p:nvSpPr>
        <p:spPr>
          <a:xfrm>
            <a:off x="6267335" y="3087255"/>
            <a:ext cx="563418" cy="1477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箭號: 向右 17">
            <a:extLst>
              <a:ext uri="{FF2B5EF4-FFF2-40B4-BE49-F238E27FC236}">
                <a16:creationId xmlns:a16="http://schemas.microsoft.com/office/drawing/2014/main" id="{134E5884-9643-449A-AA94-92ECDC57212A}"/>
              </a:ext>
            </a:extLst>
          </p:cNvPr>
          <p:cNvSpPr/>
          <p:nvPr/>
        </p:nvSpPr>
        <p:spPr>
          <a:xfrm>
            <a:off x="3327400" y="3088794"/>
            <a:ext cx="563418" cy="1477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79280919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84FD98E-1B9B-46C1-83CF-8C267C656797}"/>
              </a:ext>
            </a:extLst>
          </p:cNvPr>
          <p:cNvSpPr>
            <a:spLocks noGrp="1"/>
          </p:cNvSpPr>
          <p:nvPr>
            <p:ph type="title"/>
          </p:nvPr>
        </p:nvSpPr>
        <p:spPr/>
        <p:txBody>
          <a:bodyPr/>
          <a:lstStyle/>
          <a:p>
            <a:r>
              <a:rPr lang="en-US" altLang="zh-TW" dirty="0"/>
              <a:t>Progress Report</a:t>
            </a:r>
            <a:endParaRPr lang="zh-TW" altLang="en-US" dirty="0"/>
          </a:p>
        </p:txBody>
      </p:sp>
      <p:pic>
        <p:nvPicPr>
          <p:cNvPr id="4" name="圖片 3">
            <a:extLst>
              <a:ext uri="{FF2B5EF4-FFF2-40B4-BE49-F238E27FC236}">
                <a16:creationId xmlns:a16="http://schemas.microsoft.com/office/drawing/2014/main" id="{F9DA4567-8C45-4E1C-9E02-3B8018739898}"/>
              </a:ext>
            </a:extLst>
          </p:cNvPr>
          <p:cNvPicPr>
            <a:picLocks noChangeAspect="1"/>
          </p:cNvPicPr>
          <p:nvPr/>
        </p:nvPicPr>
        <p:blipFill>
          <a:blip r:embed="rId2"/>
          <a:stretch>
            <a:fillRect/>
          </a:stretch>
        </p:blipFill>
        <p:spPr>
          <a:xfrm>
            <a:off x="1036320" y="521653"/>
            <a:ext cx="4350058" cy="2907347"/>
          </a:xfrm>
          <a:prstGeom prst="rect">
            <a:avLst/>
          </a:prstGeom>
        </p:spPr>
      </p:pic>
      <p:pic>
        <p:nvPicPr>
          <p:cNvPr id="6" name="圖片 5">
            <a:extLst>
              <a:ext uri="{FF2B5EF4-FFF2-40B4-BE49-F238E27FC236}">
                <a16:creationId xmlns:a16="http://schemas.microsoft.com/office/drawing/2014/main" id="{7D0CABBE-8216-441B-B9B4-073368B4192B}"/>
              </a:ext>
            </a:extLst>
          </p:cNvPr>
          <p:cNvPicPr>
            <a:picLocks noChangeAspect="1"/>
          </p:cNvPicPr>
          <p:nvPr/>
        </p:nvPicPr>
        <p:blipFill>
          <a:blip r:embed="rId3"/>
          <a:stretch>
            <a:fillRect/>
          </a:stretch>
        </p:blipFill>
        <p:spPr>
          <a:xfrm>
            <a:off x="1036320" y="3429000"/>
            <a:ext cx="4350058" cy="2895658"/>
          </a:xfrm>
          <a:prstGeom prst="rect">
            <a:avLst/>
          </a:prstGeom>
        </p:spPr>
      </p:pic>
      <p:pic>
        <p:nvPicPr>
          <p:cNvPr id="7" name="圖片 6">
            <a:extLst>
              <a:ext uri="{FF2B5EF4-FFF2-40B4-BE49-F238E27FC236}">
                <a16:creationId xmlns:a16="http://schemas.microsoft.com/office/drawing/2014/main" id="{2554FF9A-70B6-4B0D-BB51-8B980B1644CF}"/>
              </a:ext>
            </a:extLst>
          </p:cNvPr>
          <p:cNvPicPr>
            <a:picLocks noChangeAspect="1"/>
          </p:cNvPicPr>
          <p:nvPr/>
        </p:nvPicPr>
        <p:blipFill>
          <a:blip r:embed="rId4"/>
          <a:stretch>
            <a:fillRect/>
          </a:stretch>
        </p:blipFill>
        <p:spPr>
          <a:xfrm>
            <a:off x="6126480" y="521652"/>
            <a:ext cx="5174385" cy="2907347"/>
          </a:xfrm>
          <a:prstGeom prst="rect">
            <a:avLst/>
          </a:prstGeom>
        </p:spPr>
      </p:pic>
      <p:pic>
        <p:nvPicPr>
          <p:cNvPr id="10" name="圖片 9">
            <a:extLst>
              <a:ext uri="{FF2B5EF4-FFF2-40B4-BE49-F238E27FC236}">
                <a16:creationId xmlns:a16="http://schemas.microsoft.com/office/drawing/2014/main" id="{3690B05A-8233-4EC1-A543-748A0931C6C5}"/>
              </a:ext>
            </a:extLst>
          </p:cNvPr>
          <p:cNvPicPr>
            <a:picLocks noChangeAspect="1"/>
          </p:cNvPicPr>
          <p:nvPr/>
        </p:nvPicPr>
        <p:blipFill>
          <a:blip r:embed="rId5"/>
          <a:stretch>
            <a:fillRect/>
          </a:stretch>
        </p:blipFill>
        <p:spPr>
          <a:xfrm>
            <a:off x="6096000" y="3423155"/>
            <a:ext cx="3876462" cy="2907347"/>
          </a:xfrm>
          <a:prstGeom prst="rect">
            <a:avLst/>
          </a:prstGeom>
        </p:spPr>
      </p:pic>
    </p:spTree>
    <p:extLst>
      <p:ext uri="{BB962C8B-B14F-4D97-AF65-F5344CB8AC3E}">
        <p14:creationId xmlns:p14="http://schemas.microsoft.com/office/powerpoint/2010/main" val="964443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pPr algn="ctr"/>
            <a:r>
              <a:rPr lang="en-US" altLang="zh-TW" b="1"/>
              <a:t>END</a:t>
            </a:r>
            <a:endParaRPr lang="zh-TW" altLang="en-US" b="1"/>
          </a:p>
        </p:txBody>
      </p:sp>
      <p:sp>
        <p:nvSpPr>
          <p:cNvPr id="3" name="副標題 2"/>
          <p:cNvSpPr>
            <a:spLocks noGrp="1"/>
          </p:cNvSpPr>
          <p:nvPr>
            <p:ph type="subTitle" idx="1"/>
          </p:nvPr>
        </p:nvSpPr>
        <p:spPr/>
        <p:txBody>
          <a:bodyPr/>
          <a:lstStyle/>
          <a:p>
            <a:endParaRPr lang="zh-TW" altLang="en-US"/>
          </a:p>
        </p:txBody>
      </p:sp>
    </p:spTree>
    <p:extLst>
      <p:ext uri="{BB962C8B-B14F-4D97-AF65-F5344CB8AC3E}">
        <p14:creationId xmlns:p14="http://schemas.microsoft.com/office/powerpoint/2010/main" val="166528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A76C0E8-2FB0-4CA5-81A2-BA7BE70EEF9C}"/>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B2837EBD-70CC-4D57-B6AD-9DC7094FB394}"/>
              </a:ext>
            </a:extLst>
          </p:cNvPr>
          <p:cNvSpPr>
            <a:spLocks noGrp="1"/>
          </p:cNvSpPr>
          <p:nvPr>
            <p:ph idx="1"/>
          </p:nvPr>
        </p:nvSpPr>
        <p:spPr/>
        <p:txBody>
          <a:bodyPr/>
          <a:lstStyle/>
          <a:p>
            <a:pPr>
              <a:buFont typeface="Wingdings" panose="05000000000000000000" pitchFamily="2" charset="2"/>
              <a:buChar char="l"/>
            </a:pPr>
            <a:r>
              <a:rPr lang="en-US" altLang="zh-TW" dirty="0"/>
              <a:t>By tightly integrating the two modules, </a:t>
            </a:r>
          </a:p>
          <a:p>
            <a:pPr lvl="1">
              <a:buFont typeface="Wingdings" panose="05000000000000000000" pitchFamily="2" charset="2"/>
              <a:buChar char="l"/>
            </a:pPr>
            <a:r>
              <a:rPr lang="en-US" altLang="zh-TW" dirty="0"/>
              <a:t>The outputs from the detection stage helps recognizer attend better to the character center points, and loss propagated from recognizer to detector stage enhances the localization of the character regions. </a:t>
            </a:r>
          </a:p>
          <a:p>
            <a:pPr lvl="1">
              <a:buFont typeface="Wingdings" panose="05000000000000000000" pitchFamily="2" charset="2"/>
              <a:buChar char="l"/>
            </a:pPr>
            <a:r>
              <a:rPr lang="en-US" altLang="zh-TW" dirty="0"/>
              <a:t>The network is able to maximize the quality of the feature representation used in the common sub-tasks.</a:t>
            </a:r>
            <a:endParaRPr lang="zh-TW" altLang="en-US" dirty="0"/>
          </a:p>
        </p:txBody>
      </p:sp>
    </p:spTree>
    <p:extLst>
      <p:ext uri="{BB962C8B-B14F-4D97-AF65-F5344CB8AC3E}">
        <p14:creationId xmlns:p14="http://schemas.microsoft.com/office/powerpoint/2010/main" val="4212408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A83015F-70F3-46DD-9B1C-A05C1334F24F}"/>
              </a:ext>
            </a:extLst>
          </p:cNvPr>
          <p:cNvSpPr>
            <a:spLocks noGrp="1"/>
          </p:cNvSpPr>
          <p:nvPr>
            <p:ph type="title"/>
          </p:nvPr>
        </p:nvSpPr>
        <p:spPr/>
        <p:txBody>
          <a:bodyPr/>
          <a:lstStyle/>
          <a:p>
            <a:r>
              <a:rPr lang="en-US" altLang="zh-TW" dirty="0"/>
              <a:t>Introduction</a:t>
            </a:r>
            <a:endParaRPr lang="zh-TW" altLang="en-US" dirty="0"/>
          </a:p>
        </p:txBody>
      </p:sp>
      <p:sp>
        <p:nvSpPr>
          <p:cNvPr id="3" name="內容版面配置區 2">
            <a:extLst>
              <a:ext uri="{FF2B5EF4-FFF2-40B4-BE49-F238E27FC236}">
                <a16:creationId xmlns:a16="http://schemas.microsoft.com/office/drawing/2014/main" id="{BA3B4DFC-B0BD-4B7F-AF30-304D9A149D53}"/>
              </a:ext>
            </a:extLst>
          </p:cNvPr>
          <p:cNvSpPr>
            <a:spLocks noGrp="1"/>
          </p:cNvSpPr>
          <p:nvPr>
            <p:ph idx="1"/>
          </p:nvPr>
        </p:nvSpPr>
        <p:spPr/>
        <p:txBody>
          <a:bodyPr/>
          <a:lstStyle/>
          <a:p>
            <a:pPr>
              <a:buFont typeface="Wingdings" panose="05000000000000000000" pitchFamily="2" charset="2"/>
              <a:buChar char="l"/>
            </a:pPr>
            <a:r>
              <a:rPr lang="en-US" altLang="zh-TW" dirty="0"/>
              <a:t>Contributions – </a:t>
            </a:r>
          </a:p>
          <a:p>
            <a:pPr lvl="1">
              <a:buFont typeface="Wingdings" panose="05000000000000000000" pitchFamily="2" charset="2"/>
              <a:buChar char="l"/>
            </a:pPr>
            <a:r>
              <a:rPr lang="en-US" altLang="zh-TW" dirty="0"/>
              <a:t>Propose an end-to-end network that could detect and recognize arbitrary-shaped texts.</a:t>
            </a:r>
          </a:p>
          <a:p>
            <a:pPr lvl="1">
              <a:buFont typeface="Wingdings" panose="05000000000000000000" pitchFamily="2" charset="2"/>
              <a:buChar char="l"/>
            </a:pPr>
            <a:r>
              <a:rPr lang="en-US" altLang="zh-TW" dirty="0"/>
              <a:t>Construct a complementary relationship between the modules.</a:t>
            </a:r>
          </a:p>
          <a:p>
            <a:pPr lvl="1">
              <a:buFont typeface="Wingdings" panose="05000000000000000000" pitchFamily="2" charset="2"/>
              <a:buChar char="l"/>
            </a:pPr>
            <a:r>
              <a:rPr lang="en-US" altLang="zh-TW" dirty="0"/>
              <a:t>Establish a single pipeline by propagating the recognition loss throughout all the features in the network.</a:t>
            </a:r>
          </a:p>
          <a:p>
            <a:pPr lvl="1">
              <a:buFont typeface="Wingdings" panose="05000000000000000000" pitchFamily="2" charset="2"/>
              <a:buChar char="l"/>
            </a:pPr>
            <a:r>
              <a:rPr lang="en-US" altLang="zh-TW" dirty="0"/>
              <a:t>We achieve the state-of-the-art performances in IC13, IC15, IC19-MLT, and </a:t>
            </a:r>
            <a:r>
              <a:rPr lang="en-US" altLang="zh-TW" dirty="0" err="1"/>
              <a:t>TotalText</a:t>
            </a:r>
            <a:r>
              <a:rPr lang="en-US" altLang="zh-TW" dirty="0"/>
              <a:t> datasets that contain numerous horizontal, curved and multilingual texts.</a:t>
            </a:r>
            <a:endParaRPr lang="zh-TW" altLang="en-US" dirty="0"/>
          </a:p>
        </p:txBody>
      </p:sp>
    </p:spTree>
    <p:extLst>
      <p:ext uri="{BB962C8B-B14F-4D97-AF65-F5344CB8AC3E}">
        <p14:creationId xmlns:p14="http://schemas.microsoft.com/office/powerpoint/2010/main" val="622159939"/>
      </p:ext>
    </p:extLst>
  </p:cSld>
  <p:clrMapOvr>
    <a:masterClrMapping/>
  </p:clrMapOvr>
</p:sld>
</file>

<file path=ppt/theme/theme1.xml><?xml version="1.0" encoding="utf-8"?>
<a:theme xmlns:a="http://schemas.openxmlformats.org/drawingml/2006/main" name="回顧">
  <a:themeElements>
    <a:clrScheme name="灰階">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回顧">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Default Theme</Template>
  <TotalTime>9065</TotalTime>
  <Words>4619</Words>
  <Application>Microsoft Office PowerPoint</Application>
  <PresentationFormat>寬螢幕</PresentationFormat>
  <Paragraphs>429</Paragraphs>
  <Slides>78</Slides>
  <Notes>0</Notes>
  <HiddenSlides>0</HiddenSlides>
  <MMClips>0</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78</vt:i4>
      </vt:variant>
    </vt:vector>
  </HeadingPairs>
  <TitlesOfParts>
    <vt:vector size="85" baseType="lpstr">
      <vt:lpstr>NimbusRomNo9L-Medi</vt:lpstr>
      <vt:lpstr>Open Sans</vt:lpstr>
      <vt:lpstr>Calibri</vt:lpstr>
      <vt:lpstr>Calibri Light</vt:lpstr>
      <vt:lpstr>Cambria Math</vt:lpstr>
      <vt:lpstr>Wingdings</vt:lpstr>
      <vt:lpstr>回顧</vt:lpstr>
      <vt:lpstr>Character Region Attention for Text Spotting  Youngmin Baek, Seung Shin, Jeonghun Baek, Sungrae Park, Daehyun Nam, Hwalsuk Lee;  Clova AI Research, NAVER Corp., Seognam-si, South Keora  ECCV 2020: Computer Vision – ECCV 2020 pp 504-521</vt:lpstr>
      <vt:lpstr>Outline</vt:lpstr>
      <vt:lpstr>Outline</vt:lpstr>
      <vt:lpstr>Introduction</vt:lpstr>
      <vt:lpstr>Introduction</vt:lpstr>
      <vt:lpstr>Introduction</vt:lpstr>
      <vt:lpstr>Introduction</vt:lpstr>
      <vt:lpstr>Introduction</vt:lpstr>
      <vt:lpstr>Introduction</vt:lpstr>
      <vt:lpstr>Outline</vt:lpstr>
      <vt:lpstr>Overview</vt:lpstr>
      <vt:lpstr>Overview</vt:lpstr>
      <vt:lpstr>Detection Stage</vt:lpstr>
      <vt:lpstr>Backbone Replacement</vt:lpstr>
      <vt:lpstr>Link Representation</vt:lpstr>
      <vt:lpstr>Link Representation</vt:lpstr>
      <vt:lpstr>Orientation Estimation</vt:lpstr>
      <vt:lpstr>Orientation Estimation</vt:lpstr>
      <vt:lpstr>Orientation Estimation</vt:lpstr>
      <vt:lpstr>Orientation Estimation</vt:lpstr>
      <vt:lpstr>Orientation Estimation</vt:lpstr>
      <vt:lpstr>Orientation Estimation</vt:lpstr>
      <vt:lpstr>Overview</vt:lpstr>
      <vt:lpstr>Overview</vt:lpstr>
      <vt:lpstr>Text Rectification Module</vt:lpstr>
      <vt:lpstr>Text Rectification Module</vt:lpstr>
      <vt:lpstr>Text Rectification Module</vt:lpstr>
      <vt:lpstr>Text Rectification Module</vt:lpstr>
      <vt:lpstr>Text Rectification Module</vt:lpstr>
      <vt:lpstr>Text Rectification Module</vt:lpstr>
      <vt:lpstr>Text Rectification Module</vt:lpstr>
      <vt:lpstr>Text Rectification Module</vt:lpstr>
      <vt:lpstr>Character Region Attention</vt:lpstr>
      <vt:lpstr>Overview</vt:lpstr>
      <vt:lpstr>Recognition</vt:lpstr>
      <vt:lpstr>Recognition</vt:lpstr>
      <vt:lpstr>Recognition</vt:lpstr>
      <vt:lpstr>Recognition</vt:lpstr>
      <vt:lpstr>Recognition</vt:lpstr>
      <vt:lpstr>Recognition</vt:lpstr>
      <vt:lpstr>Recognition</vt:lpstr>
      <vt:lpstr>Overview</vt:lpstr>
      <vt:lpstr>Overview</vt:lpstr>
      <vt:lpstr>Outline</vt:lpstr>
      <vt:lpstr>Dataset</vt:lpstr>
      <vt:lpstr>Training Strategy</vt:lpstr>
      <vt:lpstr>Training Strategy</vt:lpstr>
      <vt:lpstr>Training Strategy</vt:lpstr>
      <vt:lpstr>Experimental Result</vt:lpstr>
      <vt:lpstr>Experimental Result</vt:lpstr>
      <vt:lpstr>Experimental Result</vt:lpstr>
      <vt:lpstr>Experimental Result</vt:lpstr>
      <vt:lpstr>Experimental Result</vt:lpstr>
      <vt:lpstr>Experimental Result</vt:lpstr>
      <vt:lpstr>Experimental Result</vt:lpstr>
      <vt:lpstr>Experimental Result</vt:lpstr>
      <vt:lpstr>Experimental Result</vt:lpstr>
      <vt:lpstr>Experimental Result</vt:lpstr>
      <vt:lpstr>Ablation Study</vt:lpstr>
      <vt:lpstr>Ablation Study</vt:lpstr>
      <vt:lpstr>Ablation Study</vt:lpstr>
      <vt:lpstr>Ablation Study</vt:lpstr>
      <vt:lpstr>Discussion</vt:lpstr>
      <vt:lpstr>Discussion</vt:lpstr>
      <vt:lpstr>Discussion</vt:lpstr>
      <vt:lpstr>Outline</vt:lpstr>
      <vt:lpstr>Conclusion</vt:lpstr>
      <vt:lpstr>Outline</vt:lpstr>
      <vt:lpstr>Progress Report</vt:lpstr>
      <vt:lpstr>Progress Report</vt:lpstr>
      <vt:lpstr>Progress Report</vt:lpstr>
      <vt:lpstr>Progress Report</vt:lpstr>
      <vt:lpstr>Progress Report</vt:lpstr>
      <vt:lpstr>Progress Report</vt:lpstr>
      <vt:lpstr>Progress Report</vt:lpstr>
      <vt:lpstr>Progress Report</vt:lpstr>
      <vt:lpstr>Progress Report</vt:lpstr>
      <vt:lpstr>END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VideoBERT: A Joint Model for Video and Language Representation Learning</dc:title>
  <dc:creator>Windows 使用者</dc:creator>
  <cp:lastModifiedBy>惠潔 王</cp:lastModifiedBy>
  <cp:revision>210</cp:revision>
  <dcterms:created xsi:type="dcterms:W3CDTF">2020-09-08T05:34:28Z</dcterms:created>
  <dcterms:modified xsi:type="dcterms:W3CDTF">2020-11-30T01:05:30Z</dcterms:modified>
</cp:coreProperties>
</file>